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62" r:id="rId7"/>
    <p:sldId id="263" r:id="rId8"/>
    <p:sldId id="266" r:id="rId9"/>
    <p:sldId id="264" r:id="rId10"/>
    <p:sldId id="267" r:id="rId11"/>
    <p:sldId id="268" r:id="rId12"/>
    <p:sldId id="284" r:id="rId13"/>
    <p:sldId id="269" r:id="rId14"/>
    <p:sldId id="270" r:id="rId15"/>
    <p:sldId id="285" r:id="rId16"/>
    <p:sldId id="286" r:id="rId17"/>
    <p:sldId id="271" r:id="rId18"/>
    <p:sldId id="272" r:id="rId19"/>
    <p:sldId id="273" r:id="rId20"/>
    <p:sldId id="287" r:id="rId21"/>
    <p:sldId id="274" r:id="rId22"/>
    <p:sldId id="275" r:id="rId23"/>
    <p:sldId id="276" r:id="rId24"/>
    <p:sldId id="277" r:id="rId25"/>
    <p:sldId id="288" r:id="rId26"/>
    <p:sldId id="278" r:id="rId27"/>
    <p:sldId id="279" r:id="rId28"/>
    <p:sldId id="280" r:id="rId29"/>
    <p:sldId id="281" r:id="rId30"/>
    <p:sldId id="282" r:id="rId31"/>
    <p:sldId id="257" r:id="rId32"/>
    <p:sldId id="289" r:id="rId33"/>
    <p:sldId id="290" r:id="rId3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ción predeterminada" id="{4DEE082B-2E1E-44C2-97B7-EDBFE9D65C9C}">
          <p14:sldIdLst>
            <p14:sldId id="256"/>
            <p14:sldId id="258"/>
            <p14:sldId id="259"/>
            <p14:sldId id="260"/>
            <p14:sldId id="261"/>
            <p14:sldId id="262"/>
            <p14:sldId id="263"/>
            <p14:sldId id="266"/>
            <p14:sldId id="264"/>
            <p14:sldId id="267"/>
            <p14:sldId id="268"/>
            <p14:sldId id="284"/>
            <p14:sldId id="269"/>
            <p14:sldId id="270"/>
            <p14:sldId id="285"/>
            <p14:sldId id="286"/>
            <p14:sldId id="271"/>
            <p14:sldId id="272"/>
            <p14:sldId id="273"/>
            <p14:sldId id="287"/>
            <p14:sldId id="274"/>
            <p14:sldId id="275"/>
            <p14:sldId id="276"/>
            <p14:sldId id="277"/>
            <p14:sldId id="288"/>
            <p14:sldId id="278"/>
            <p14:sldId id="279"/>
            <p14:sldId id="280"/>
            <p14:sldId id="281"/>
            <p14:sldId id="282"/>
            <p14:sldId id="257"/>
            <p14:sldId id="289"/>
            <p14:sldId id="290"/>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452"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04/06/2017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04/06/2017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04/06/2017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t>04/06/2017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t>04/06/2017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t>04/06/2017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04/06/2017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04/06/2017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04/06/2017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04/06/2017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04/06/2017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04/06/2017</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548680"/>
            <a:ext cx="7772400" cy="1326009"/>
          </a:xfrm>
          <a:effectLst>
            <a:glow rad="228600">
              <a:schemeClr val="accent2">
                <a:satMod val="175000"/>
                <a:alpha val="40000"/>
              </a:schemeClr>
            </a:glow>
          </a:effectLst>
          <a:scene3d>
            <a:camera prst="orthographicFront"/>
            <a:lightRig rig="threePt" dir="t"/>
          </a:scene3d>
          <a:sp3d>
            <a:bevelT w="139700" prst="cross"/>
          </a:sp3d>
        </p:spPr>
        <p:style>
          <a:lnRef idx="2">
            <a:schemeClr val="accent2"/>
          </a:lnRef>
          <a:fillRef idx="1">
            <a:schemeClr val="lt1"/>
          </a:fillRef>
          <a:effectRef idx="0">
            <a:schemeClr val="accent2"/>
          </a:effectRef>
          <a:fontRef idx="minor">
            <a:schemeClr val="dk1"/>
          </a:fontRef>
        </p:style>
        <p:txBody>
          <a:bodyPr>
            <a:normAutofit fontScale="90000"/>
          </a:bodyPr>
          <a:lstStyle/>
          <a:p>
            <a:r>
              <a:rPr lang="es-CO" b="1" i="1" dirty="0"/>
              <a:t>SIN SANTIDAD NADIE VERÁ AL SEÑOR</a:t>
            </a:r>
          </a:p>
        </p:txBody>
      </p:sp>
      <p:pic>
        <p:nvPicPr>
          <p:cNvPr id="4" name="Imagen 3">
            <a:extLst>
              <a:ext uri="{FF2B5EF4-FFF2-40B4-BE49-F238E27FC236}">
                <a16:creationId xmlns:a16="http://schemas.microsoft.com/office/drawing/2014/main" id="{729DB2D1-704B-4354-AFA2-4982B86EE41C}"/>
              </a:ext>
            </a:extLst>
          </p:cNvPr>
          <p:cNvPicPr>
            <a:picLocks noChangeAspect="1"/>
          </p:cNvPicPr>
          <p:nvPr/>
        </p:nvPicPr>
        <p:blipFill>
          <a:blip r:embed="rId2"/>
          <a:stretch>
            <a:fillRect/>
          </a:stretch>
        </p:blipFill>
        <p:spPr>
          <a:xfrm>
            <a:off x="1547664" y="2234729"/>
            <a:ext cx="6048672" cy="3138487"/>
          </a:xfrm>
          <a:prstGeom prst="rect">
            <a:avLst/>
          </a:prstGeom>
          <a:scene3d>
            <a:camera prst="orthographicFront"/>
            <a:lightRig rig="threePt" dir="t"/>
          </a:scene3d>
          <a:sp3d>
            <a:bevelT w="165100" prst="coolSlant"/>
          </a:sp3d>
        </p:spPr>
      </p:pic>
      <p:sp>
        <p:nvSpPr>
          <p:cNvPr id="5" name="Rectángulo 4">
            <a:extLst>
              <a:ext uri="{FF2B5EF4-FFF2-40B4-BE49-F238E27FC236}">
                <a16:creationId xmlns:a16="http://schemas.microsoft.com/office/drawing/2014/main" id="{5D775829-2025-40BA-91CB-B3B7C86B2FC6}"/>
              </a:ext>
            </a:extLst>
          </p:cNvPr>
          <p:cNvSpPr/>
          <p:nvPr/>
        </p:nvSpPr>
        <p:spPr>
          <a:xfrm>
            <a:off x="685800" y="5720720"/>
            <a:ext cx="7772400" cy="1200329"/>
          </a:xfrm>
          <a:prstGeom prst="rect">
            <a:avLst/>
          </a:prstGeom>
          <a:effectLst>
            <a:glow rad="228600">
              <a:schemeClr val="accent2">
                <a:satMod val="175000"/>
                <a:alpha val="40000"/>
              </a:schemeClr>
            </a:glow>
          </a:effectLst>
          <a:scene3d>
            <a:camera prst="orthographicFront"/>
            <a:lightRig rig="threePt" dir="t"/>
          </a:scene3d>
          <a:sp3d>
            <a:bevelT w="139700" prst="cross"/>
          </a:sp3d>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es-CO" sz="3600" b="1" i="1" dirty="0"/>
              <a:t>Equivale a guardar los Mandamientos de Dios</a:t>
            </a:r>
          </a:p>
        </p:txBody>
      </p:sp>
    </p:spTree>
    <p:extLst>
      <p:ext uri="{BB962C8B-B14F-4D97-AF65-F5344CB8AC3E}">
        <p14:creationId xmlns:p14="http://schemas.microsoft.com/office/powerpoint/2010/main" val="2786316427"/>
      </p:ext>
    </p:extLst>
  </p:cSld>
  <p:clrMapOvr>
    <a:masterClrMapping/>
  </p:clrMapOvr>
  <p:transition spd="slow">
    <p:comb/>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97DF6B3-6C2D-400C-9FBF-9459CA5A07DB}"/>
              </a:ext>
            </a:extLst>
          </p:cNvPr>
          <p:cNvSpPr>
            <a:spLocks noGrp="1"/>
          </p:cNvSpPr>
          <p:nvPr>
            <p:ph type="title"/>
          </p:nvPr>
        </p:nvSpPr>
        <p:spPr>
          <a:scene3d>
            <a:camera prst="orthographicFront"/>
            <a:lightRig rig="threePt" dir="t"/>
          </a:scene3d>
          <a:sp3d>
            <a:bevelT w="139700" prst="cross"/>
          </a:sp3d>
        </p:spPr>
        <p:style>
          <a:lnRef idx="1">
            <a:schemeClr val="accent2"/>
          </a:lnRef>
          <a:fillRef idx="2">
            <a:schemeClr val="accent2"/>
          </a:fillRef>
          <a:effectRef idx="1">
            <a:schemeClr val="accent2"/>
          </a:effectRef>
          <a:fontRef idx="minor">
            <a:schemeClr val="dk1"/>
          </a:fontRef>
        </p:style>
        <p:txBody>
          <a:bodyPr>
            <a:normAutofit fontScale="90000"/>
          </a:bodyPr>
          <a:lstStyle/>
          <a:p>
            <a:r>
              <a:rPr lang="es-CO" b="1" i="1" dirty="0"/>
              <a:t>Está escrito que sin santidad nadie verá al Señor</a:t>
            </a:r>
          </a:p>
        </p:txBody>
      </p:sp>
      <p:sp>
        <p:nvSpPr>
          <p:cNvPr id="3" name="Marcador de contenido 2">
            <a:extLst>
              <a:ext uri="{FF2B5EF4-FFF2-40B4-BE49-F238E27FC236}">
                <a16:creationId xmlns:a16="http://schemas.microsoft.com/office/drawing/2014/main" id="{2F64D379-D8C8-4B1F-9D8A-D4D02EBD75CF}"/>
              </a:ext>
            </a:extLst>
          </p:cNvPr>
          <p:cNvSpPr>
            <a:spLocks noGrp="1"/>
          </p:cNvSpPr>
          <p:nvPr>
            <p:ph idx="1"/>
          </p:nvPr>
        </p:nvSpPr>
        <p:spPr>
          <a:xfrm>
            <a:off x="457200" y="1600200"/>
            <a:ext cx="6203032" cy="1934108"/>
          </a:xfrm>
        </p:spPr>
        <p:txBody>
          <a:bodyPr>
            <a:normAutofit lnSpcReduction="10000"/>
          </a:bodyPr>
          <a:lstStyle/>
          <a:p>
            <a:pPr marL="0" indent="0" algn="ctr">
              <a:buNone/>
            </a:pPr>
            <a:r>
              <a:rPr lang="es-CO" dirty="0"/>
              <a:t>También está escrito que ay falsos maestros entre nosotros que han convertido la gracia de Dios en libertinaje.</a:t>
            </a:r>
          </a:p>
        </p:txBody>
      </p:sp>
      <p:pic>
        <p:nvPicPr>
          <p:cNvPr id="5" name="Imagen 4">
            <a:extLst>
              <a:ext uri="{FF2B5EF4-FFF2-40B4-BE49-F238E27FC236}">
                <a16:creationId xmlns:a16="http://schemas.microsoft.com/office/drawing/2014/main" id="{1DF51FF9-46BF-4B8B-A7AF-16C61B4222C7}"/>
              </a:ext>
            </a:extLst>
          </p:cNvPr>
          <p:cNvPicPr>
            <a:picLocks noChangeAspect="1"/>
          </p:cNvPicPr>
          <p:nvPr/>
        </p:nvPicPr>
        <p:blipFill>
          <a:blip r:embed="rId2"/>
          <a:stretch>
            <a:fillRect/>
          </a:stretch>
        </p:blipFill>
        <p:spPr>
          <a:xfrm>
            <a:off x="6660232" y="1618815"/>
            <a:ext cx="2026570" cy="1915493"/>
          </a:xfrm>
          <a:prstGeom prst="rect">
            <a:avLst/>
          </a:prstGeom>
        </p:spPr>
      </p:pic>
      <p:sp>
        <p:nvSpPr>
          <p:cNvPr id="6" name="Rectángulo 5">
            <a:extLst>
              <a:ext uri="{FF2B5EF4-FFF2-40B4-BE49-F238E27FC236}">
                <a16:creationId xmlns:a16="http://schemas.microsoft.com/office/drawing/2014/main" id="{D104DA46-D257-46A1-A6BD-548958CE326A}"/>
              </a:ext>
            </a:extLst>
          </p:cNvPr>
          <p:cNvSpPr/>
          <p:nvPr/>
        </p:nvSpPr>
        <p:spPr>
          <a:xfrm>
            <a:off x="456362" y="3716870"/>
            <a:ext cx="8230437" cy="2677656"/>
          </a:xfrm>
          <a:prstGeom prst="rect">
            <a:avLst/>
          </a:prstGeo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wrap="square">
            <a:spAutoFit/>
          </a:bodyPr>
          <a:lstStyle/>
          <a:p>
            <a:pPr algn="ctr"/>
            <a:r>
              <a:rPr lang="es-CO" sz="2400" dirty="0"/>
              <a:t>“</a:t>
            </a:r>
            <a:r>
              <a:rPr lang="es-CO" sz="2400" b="1" i="1" dirty="0"/>
              <a:t>hablando palabras infladas y vanas, seducen con concupiscencias de la carne y disoluciones a los que verdaderamente habían huido de los que viven en error. </a:t>
            </a:r>
          </a:p>
          <a:p>
            <a:pPr algn="ctr"/>
            <a:r>
              <a:rPr lang="es-CO" sz="2400" b="1" i="1" dirty="0"/>
              <a:t>Les prometen libertad, y son ellos mismos esclavos de corrupción. Porque el que es vencido por alguno es hecho esclavo del que lo venció</a:t>
            </a:r>
            <a:r>
              <a:rPr lang="es-CO" sz="2400" dirty="0"/>
              <a:t>”</a:t>
            </a:r>
          </a:p>
          <a:p>
            <a:pPr algn="ctr"/>
            <a:r>
              <a:rPr lang="es-CO" sz="2400" dirty="0"/>
              <a:t> </a:t>
            </a:r>
            <a:r>
              <a:rPr lang="es-CO" sz="2400" dirty="0">
                <a:solidFill>
                  <a:srgbClr val="FF0000"/>
                </a:solidFill>
              </a:rPr>
              <a:t>(2 Pedro 2:18-19).</a:t>
            </a:r>
          </a:p>
        </p:txBody>
      </p:sp>
    </p:spTree>
    <p:extLst>
      <p:ext uri="{BB962C8B-B14F-4D97-AF65-F5344CB8AC3E}">
        <p14:creationId xmlns:p14="http://schemas.microsoft.com/office/powerpoint/2010/main" val="3233459943"/>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80EABA3C-BDF5-4D18-B730-47D96679EBC8}"/>
              </a:ext>
            </a:extLst>
          </p:cNvPr>
          <p:cNvSpPr>
            <a:spLocks noGrp="1"/>
          </p:cNvSpPr>
          <p:nvPr>
            <p:ph idx="1"/>
          </p:nvPr>
        </p:nvSpPr>
        <p:spPr>
          <a:xfrm>
            <a:off x="457200" y="332656"/>
            <a:ext cx="8229600" cy="6264696"/>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fontScale="85000" lnSpcReduction="10000"/>
          </a:bodyPr>
          <a:lstStyle/>
          <a:p>
            <a:pPr marL="0" indent="0" algn="ctr">
              <a:buNone/>
            </a:pPr>
            <a:r>
              <a:rPr lang="es-CO" dirty="0"/>
              <a:t>Han introducido </a:t>
            </a:r>
            <a:r>
              <a:rPr lang="es-CO" u="sng" dirty="0"/>
              <a:t>sigilosamente</a:t>
            </a:r>
            <a:r>
              <a:rPr lang="es-CO" dirty="0"/>
              <a:t> herejías destructoras y entre esas herejías hay también la que dice que, incluso </a:t>
            </a:r>
            <a:r>
              <a:rPr lang="es-CO" u="sng" dirty="0"/>
              <a:t>sin la santidad el creyente verá al Señor</a:t>
            </a:r>
            <a:r>
              <a:rPr lang="es-CO" dirty="0"/>
              <a:t>.</a:t>
            </a:r>
          </a:p>
          <a:p>
            <a:pPr marL="0" indent="0" algn="ctr">
              <a:buNone/>
            </a:pPr>
            <a:endParaRPr lang="es-CO" dirty="0"/>
          </a:p>
          <a:p>
            <a:pPr marL="0" indent="0" algn="ctr">
              <a:buNone/>
            </a:pPr>
            <a:r>
              <a:rPr lang="es-CO" dirty="0"/>
              <a:t>Ellos enseñan que la siguiente exhortación de las Escrituras: “</a:t>
            </a:r>
            <a:r>
              <a:rPr lang="es-CO" i="1" dirty="0"/>
              <a:t>Seguid … la santidad, sin la cual nadie verá al Señor</a:t>
            </a:r>
            <a:r>
              <a:rPr lang="es-CO" dirty="0"/>
              <a:t>” </a:t>
            </a:r>
            <a:r>
              <a:rPr lang="es-CO" dirty="0">
                <a:solidFill>
                  <a:srgbClr val="FF0000"/>
                </a:solidFill>
              </a:rPr>
              <a:t>(Hebreos 12:14), </a:t>
            </a:r>
            <a:r>
              <a:rPr lang="es-CO" u="sng" dirty="0"/>
              <a:t>significa que si no seguimos la santidad ninguno de los pecadores verá al Señor o el carácter del Señor en nosotros</a:t>
            </a:r>
            <a:r>
              <a:rPr lang="es-CO" dirty="0"/>
              <a:t>; y no que si un creyente se convierte en un injusto, un fornicario, un idólatra, un adúltero, un afeminado, un sodomita, un ladrón, un avaro, un borracho, un maldiciente, un estafador o violador del día de reposo, sábado (y no se arrepiente), cuando muera no verá al Señor, como dice, en cambio, la Escritura. </a:t>
            </a:r>
          </a:p>
          <a:p>
            <a:pPr marL="0" indent="0" algn="ctr">
              <a:buNone/>
            </a:pPr>
            <a:r>
              <a:rPr lang="es-CO" dirty="0"/>
              <a:t>Esta herejía por lo tanto engaña a los que la aceptan.</a:t>
            </a:r>
          </a:p>
          <a:p>
            <a:endParaRPr lang="es-CO" dirty="0"/>
          </a:p>
        </p:txBody>
      </p:sp>
    </p:spTree>
    <p:extLst>
      <p:ext uri="{BB962C8B-B14F-4D97-AF65-F5344CB8AC3E}">
        <p14:creationId xmlns:p14="http://schemas.microsoft.com/office/powerpoint/2010/main" val="3575251928"/>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arn(inVertical)">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0386A656-B069-41EB-B91F-EA7E2C4DB8CA}"/>
              </a:ext>
            </a:extLst>
          </p:cNvPr>
          <p:cNvSpPr>
            <a:spLocks noGrp="1"/>
          </p:cNvSpPr>
          <p:nvPr>
            <p:ph idx="1"/>
          </p:nvPr>
        </p:nvSpPr>
        <p:spPr>
          <a:xfrm>
            <a:off x="457200" y="260648"/>
            <a:ext cx="8229600" cy="6336704"/>
          </a:xfrm>
          <a:scene3d>
            <a:camera prst="orthographicFront"/>
            <a:lightRig rig="threePt" dir="t"/>
          </a:scene3d>
          <a:sp3d>
            <a:bevelT w="139700" prst="cross"/>
          </a:sp3d>
        </p:spPr>
        <p:style>
          <a:lnRef idx="2">
            <a:schemeClr val="accent2"/>
          </a:lnRef>
          <a:fillRef idx="1">
            <a:schemeClr val="lt1"/>
          </a:fillRef>
          <a:effectRef idx="0">
            <a:schemeClr val="accent2"/>
          </a:effectRef>
          <a:fontRef idx="minor">
            <a:schemeClr val="dk1"/>
          </a:fontRef>
        </p:style>
        <p:txBody>
          <a:bodyPr>
            <a:normAutofit fontScale="92500" lnSpcReduction="20000"/>
          </a:bodyPr>
          <a:lstStyle/>
          <a:p>
            <a:pPr marL="0" indent="0" algn="ctr">
              <a:buNone/>
            </a:pPr>
            <a:r>
              <a:rPr lang="es-CO" dirty="0">
                <a:solidFill>
                  <a:srgbClr val="FF0000"/>
                </a:solidFill>
              </a:rPr>
              <a:t>1 Tesalonicenses 4:7 </a:t>
            </a:r>
            <a:r>
              <a:rPr lang="es-CO" dirty="0"/>
              <a:t>dice: “</a:t>
            </a:r>
            <a:r>
              <a:rPr lang="es-CO" b="1" i="1" dirty="0"/>
              <a:t>Pues no nos ha llamado Dios a inmundicia, sino a santificación</a:t>
            </a:r>
            <a:r>
              <a:rPr lang="es-CO" dirty="0"/>
              <a:t>”. El escritor exhorta con razón a aquellos creyentes Judíos para que sigan, así como la paz, también la santificación y añadiendo que </a:t>
            </a:r>
            <a:r>
              <a:rPr lang="es-CO" u="sng" dirty="0"/>
              <a:t>sin santidad nadie verá al Señor</a:t>
            </a:r>
            <a:r>
              <a:rPr lang="es-CO" dirty="0"/>
              <a:t>. </a:t>
            </a:r>
          </a:p>
          <a:p>
            <a:pPr marL="0" indent="0" algn="ctr">
              <a:buNone/>
            </a:pPr>
            <a:endParaRPr lang="es-CO" dirty="0"/>
          </a:p>
          <a:p>
            <a:pPr marL="0" indent="0" algn="ctr">
              <a:buNone/>
            </a:pPr>
            <a:r>
              <a:rPr lang="es-CO" dirty="0"/>
              <a:t>Ahora vamos a refutar esta creencia, con la esperanza de que aquellos que la han aceptada la dejen de inmediato por el bien de sus almas.</a:t>
            </a:r>
          </a:p>
          <a:p>
            <a:pPr marL="0" indent="0" algn="ctr">
              <a:buNone/>
            </a:pPr>
            <a:endParaRPr lang="es-CO" dirty="0"/>
          </a:p>
          <a:p>
            <a:pPr marL="0" indent="0" algn="ctr">
              <a:buNone/>
            </a:pPr>
            <a:r>
              <a:rPr lang="es-CO" dirty="0"/>
              <a:t>Voy a empezar diciendo que el apóstol Pablo está hablando a verdaderos creyentes, cuando dice: “</a:t>
            </a:r>
            <a:r>
              <a:rPr lang="es-CO" b="1" i="1" dirty="0"/>
              <a:t>Por tanto, hermanos santos, participantes del llamamiento celestial, considerad al apóstol y sumo sacerdote de nuestra profesión, Cristo Jesús</a:t>
            </a:r>
            <a:r>
              <a:rPr lang="es-CO" dirty="0"/>
              <a:t>” </a:t>
            </a:r>
            <a:r>
              <a:rPr lang="es-CO" dirty="0">
                <a:solidFill>
                  <a:srgbClr val="FF0000"/>
                </a:solidFill>
              </a:rPr>
              <a:t>(Hebreos 3:1).</a:t>
            </a:r>
          </a:p>
        </p:txBody>
      </p:sp>
    </p:spTree>
    <p:extLst>
      <p:ext uri="{BB962C8B-B14F-4D97-AF65-F5344CB8AC3E}">
        <p14:creationId xmlns:p14="http://schemas.microsoft.com/office/powerpoint/2010/main" val="16417927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AEC4A7AA-EBC6-44F2-BDD4-5854AB7E5EB3}"/>
              </a:ext>
            </a:extLst>
          </p:cNvPr>
          <p:cNvSpPr>
            <a:spLocks noGrp="1"/>
          </p:cNvSpPr>
          <p:nvPr>
            <p:ph idx="1"/>
          </p:nvPr>
        </p:nvSpPr>
        <p:spPr>
          <a:xfrm>
            <a:off x="457200" y="332656"/>
            <a:ext cx="8229600" cy="6192688"/>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fontScale="92500" lnSpcReduction="10000"/>
          </a:bodyPr>
          <a:lstStyle/>
          <a:p>
            <a:pPr marL="0" indent="0" algn="ctr">
              <a:buNone/>
            </a:pPr>
            <a:r>
              <a:rPr lang="es-CO" dirty="0"/>
              <a:t>O sea que se dirige a los que habían sido santificados mediante la ofrenda del cuerpo de Jesucristo hecha una vez para siempre </a:t>
            </a:r>
            <a:r>
              <a:rPr lang="es-CO" dirty="0">
                <a:solidFill>
                  <a:srgbClr val="FF0000"/>
                </a:solidFill>
              </a:rPr>
              <a:t>(Hebreos 10:10), </a:t>
            </a:r>
            <a:r>
              <a:rPr lang="es-CO" dirty="0"/>
              <a:t>es decir santificados por la sangre del pacto, que es el la sangre de nuestro Señor y Salvador Jesucristo </a:t>
            </a:r>
            <a:r>
              <a:rPr lang="es-CO" dirty="0">
                <a:solidFill>
                  <a:srgbClr val="FF0000"/>
                </a:solidFill>
              </a:rPr>
              <a:t>(Hebreos 10:29). </a:t>
            </a:r>
          </a:p>
          <a:p>
            <a:pPr marL="0" indent="0" algn="ctr">
              <a:buNone/>
            </a:pPr>
            <a:endParaRPr lang="es-CO" dirty="0"/>
          </a:p>
          <a:p>
            <a:pPr marL="0" indent="0" algn="ctr">
              <a:buNone/>
            </a:pPr>
            <a:r>
              <a:rPr lang="es-CO" dirty="0"/>
              <a:t>Pero ya que los santificados en Cristo son llamados a ser santos – de hecho el apóstol Pablo llama a los santos de Corinto: “</a:t>
            </a:r>
            <a:r>
              <a:rPr lang="es-CO" b="1" i="1" dirty="0"/>
              <a:t>los santificados en Cristo Jesús, llamados a ser santos </a:t>
            </a:r>
            <a:r>
              <a:rPr lang="es-CO" dirty="0"/>
              <a:t>” </a:t>
            </a:r>
            <a:r>
              <a:rPr lang="es-CO" dirty="0">
                <a:solidFill>
                  <a:srgbClr val="FF0000"/>
                </a:solidFill>
              </a:rPr>
              <a:t>(1 Corintios 1:2), </a:t>
            </a:r>
            <a:r>
              <a:rPr lang="es-CO" dirty="0"/>
              <a:t>y a los santos de Tesalónica dice que “</a:t>
            </a:r>
            <a:r>
              <a:rPr lang="es-CO" b="1" i="1" dirty="0"/>
              <a:t>no nos ha llamado Dios a inmundicia, sino a santificación</a:t>
            </a:r>
            <a:r>
              <a:rPr lang="es-CO" i="1" dirty="0"/>
              <a:t>” </a:t>
            </a:r>
            <a:r>
              <a:rPr lang="es-CO" i="1" dirty="0">
                <a:solidFill>
                  <a:srgbClr val="FF0000"/>
                </a:solidFill>
              </a:rPr>
              <a:t>(1Tes.4:7).</a:t>
            </a:r>
          </a:p>
        </p:txBody>
      </p:sp>
    </p:spTree>
    <p:extLst>
      <p:ext uri="{BB962C8B-B14F-4D97-AF65-F5344CB8AC3E}">
        <p14:creationId xmlns:p14="http://schemas.microsoft.com/office/powerpoint/2010/main" val="569454669"/>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F3B4E037-E494-4CA8-A0B0-D05D07FB2A68}"/>
              </a:ext>
            </a:extLst>
          </p:cNvPr>
          <p:cNvSpPr>
            <a:spLocks noGrp="1"/>
          </p:cNvSpPr>
          <p:nvPr>
            <p:ph idx="1"/>
          </p:nvPr>
        </p:nvSpPr>
        <p:spPr>
          <a:xfrm>
            <a:off x="457200" y="332656"/>
            <a:ext cx="8229600" cy="6120680"/>
          </a:xfrm>
          <a:scene3d>
            <a:camera prst="orthographicFront"/>
            <a:lightRig rig="threePt" dir="t"/>
          </a:scene3d>
          <a:sp3d>
            <a:bevelT w="139700" prst="cross"/>
          </a:sp3d>
        </p:spPr>
        <p:style>
          <a:lnRef idx="2">
            <a:schemeClr val="accent6"/>
          </a:lnRef>
          <a:fillRef idx="1">
            <a:schemeClr val="lt1"/>
          </a:fillRef>
          <a:effectRef idx="0">
            <a:schemeClr val="accent6"/>
          </a:effectRef>
          <a:fontRef idx="minor">
            <a:schemeClr val="dk1"/>
          </a:fontRef>
        </p:style>
        <p:txBody>
          <a:bodyPr>
            <a:normAutofit fontScale="92500" lnSpcReduction="20000"/>
          </a:bodyPr>
          <a:lstStyle/>
          <a:p>
            <a:pPr marL="0" indent="0" algn="ctr">
              <a:buNone/>
            </a:pPr>
            <a:r>
              <a:rPr lang="es-CO" dirty="0"/>
              <a:t>La pregunta es: ¿Por qué añade, “</a:t>
            </a:r>
            <a:r>
              <a:rPr lang="es-CO" b="1" i="1" dirty="0"/>
              <a:t>sin la cual nadie verá al Señor</a:t>
            </a:r>
            <a:r>
              <a:rPr lang="es-CO" dirty="0"/>
              <a:t>”? </a:t>
            </a:r>
          </a:p>
          <a:p>
            <a:pPr marL="0" indent="0" algn="ctr">
              <a:buNone/>
            </a:pPr>
            <a:endParaRPr lang="es-CO" dirty="0"/>
          </a:p>
          <a:p>
            <a:pPr marL="0" indent="0" algn="ctr">
              <a:buNone/>
            </a:pPr>
            <a:r>
              <a:rPr lang="es-CO" dirty="0"/>
              <a:t>Evidentemente, para advertirles y hacerles entender lo importante que es la santificación de los creyentes en Cristo, de hecho, el escritor sigue pronto después advirtiendo a los santos:</a:t>
            </a:r>
          </a:p>
          <a:p>
            <a:pPr marL="514350" indent="-514350" algn="ctr">
              <a:buAutoNum type="arabicPeriod"/>
            </a:pPr>
            <a:endParaRPr lang="es-CO" dirty="0"/>
          </a:p>
          <a:p>
            <a:pPr marL="914400" lvl="1" indent="-514350">
              <a:buAutoNum type="arabicPeriod"/>
            </a:pPr>
            <a:r>
              <a:rPr lang="es-CO" dirty="0">
                <a:solidFill>
                  <a:srgbClr val="FF0000"/>
                </a:solidFill>
              </a:rPr>
              <a:t>Para que ninguno de ellos esté privado de la gracia de Dios. </a:t>
            </a:r>
          </a:p>
          <a:p>
            <a:pPr marL="914400" lvl="1" indent="-514350">
              <a:buAutoNum type="arabicPeriod"/>
            </a:pPr>
            <a:r>
              <a:rPr lang="es-CO" dirty="0">
                <a:solidFill>
                  <a:srgbClr val="FF0000"/>
                </a:solidFill>
              </a:rPr>
              <a:t>Que ninguna raíz de amargura salga y les infecte.</a:t>
            </a:r>
            <a:r>
              <a:rPr lang="es-CO" dirty="0"/>
              <a:t> Y</a:t>
            </a:r>
          </a:p>
          <a:p>
            <a:pPr marL="914400" lvl="1" indent="-514350">
              <a:buAutoNum type="arabicPeriod"/>
            </a:pPr>
            <a:r>
              <a:rPr lang="es-CO" dirty="0">
                <a:solidFill>
                  <a:srgbClr val="FF0000"/>
                </a:solidFill>
              </a:rPr>
              <a:t>Que ninguno de ellos se convierta en un fornicario o profano, porque Dios es fuego consumidor. </a:t>
            </a:r>
          </a:p>
          <a:p>
            <a:pPr marL="0" indent="0" algn="ctr">
              <a:buNone/>
            </a:pPr>
            <a:endParaRPr lang="es-CO" dirty="0"/>
          </a:p>
          <a:p>
            <a:pPr marL="0" indent="0" algn="ctr">
              <a:buNone/>
            </a:pPr>
            <a:r>
              <a:rPr lang="es-CO" sz="3800" b="1" dirty="0"/>
              <a:t>Escuchen sus palabras:</a:t>
            </a:r>
          </a:p>
          <a:p>
            <a:endParaRPr lang="es-CO" dirty="0"/>
          </a:p>
        </p:txBody>
      </p:sp>
    </p:spTree>
    <p:extLst>
      <p:ext uri="{BB962C8B-B14F-4D97-AF65-F5344CB8AC3E}">
        <p14:creationId xmlns:p14="http://schemas.microsoft.com/office/powerpoint/2010/main" val="2022315486"/>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fade">
                                      <p:cBhvr>
                                        <p:cTn id="7" dur="1000"/>
                                        <p:tgtEl>
                                          <p:spTgt spid="3">
                                            <p:txEl>
                                              <p:pRg st="4" end="4"/>
                                            </p:txEl>
                                          </p:spTgt>
                                        </p:tgtEl>
                                      </p:cBhvr>
                                    </p:animEffect>
                                    <p:anim calcmode="lin" valueType="num">
                                      <p:cBhvr>
                                        <p:cTn id="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5" end="5"/>
                                            </p:txEl>
                                          </p:spTgt>
                                        </p:tgtEl>
                                        <p:attrNameLst>
                                          <p:attrName>style.visibility</p:attrName>
                                        </p:attrNameLst>
                                      </p:cBhvr>
                                      <p:to>
                                        <p:strVal val="visible"/>
                                      </p:to>
                                    </p:set>
                                    <p:animEffect transition="in" filter="fade">
                                      <p:cBhvr>
                                        <p:cTn id="12" dur="1000"/>
                                        <p:tgtEl>
                                          <p:spTgt spid="3">
                                            <p:txEl>
                                              <p:pRg st="5" end="5"/>
                                            </p:txEl>
                                          </p:spTgt>
                                        </p:tgtEl>
                                      </p:cBhvr>
                                    </p:animEffect>
                                    <p:anim calcmode="lin" valueType="num">
                                      <p:cBhvr>
                                        <p:cTn id="1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5" end="5"/>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animEffect transition="in" filter="fade">
                                      <p:cBhvr>
                                        <p:cTn id="17" dur="1000"/>
                                        <p:tgtEl>
                                          <p:spTgt spid="3">
                                            <p:txEl>
                                              <p:pRg st="6" end="6"/>
                                            </p:txEl>
                                          </p:spTgt>
                                        </p:tgtEl>
                                      </p:cBhvr>
                                    </p:animEffect>
                                    <p:anim calcmode="lin" valueType="num">
                                      <p:cBhvr>
                                        <p:cTn id="1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6" end="6"/>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fade">
                                      <p:cBhvr>
                                        <p:cTn id="22" dur="1000"/>
                                        <p:tgtEl>
                                          <p:spTgt spid="3">
                                            <p:txEl>
                                              <p:pRg st="8" end="8"/>
                                            </p:txEl>
                                          </p:spTgt>
                                        </p:tgtEl>
                                      </p:cBhvr>
                                    </p:animEffect>
                                    <p:anim calcmode="lin" valueType="num">
                                      <p:cBhvr>
                                        <p:cTn id="23"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AABCB20A-6FFF-4EF1-9309-884AF56BF253}"/>
              </a:ext>
            </a:extLst>
          </p:cNvPr>
          <p:cNvSpPr>
            <a:spLocks noGrp="1"/>
          </p:cNvSpPr>
          <p:nvPr>
            <p:ph idx="1"/>
          </p:nvPr>
        </p:nvSpPr>
        <p:spPr>
          <a:xfrm>
            <a:off x="457200" y="332656"/>
            <a:ext cx="8229600" cy="6264696"/>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fontScale="85000" lnSpcReduction="10000"/>
          </a:bodyPr>
          <a:lstStyle/>
          <a:p>
            <a:pPr marL="0" indent="0" algn="ctr">
              <a:buNone/>
            </a:pPr>
            <a:r>
              <a:rPr lang="es-CO" dirty="0"/>
              <a:t>“Mirad bien, no sea que alguno deje de alcanzar la gracia de Dios; que brotando alguna raíz de amargura, os estorbe, y por ella muchos sean contaminados; no sea que haya algún fornicario, o profano, como Esaú, que por una sola comida vendió su primogenitura. Porque ya sabéis que aun después, deseando heredar la bendición, fue desechado, y no hubo oportunidad para el arrepentimiento, aunque la procuró con lágrimas. </a:t>
            </a:r>
          </a:p>
          <a:p>
            <a:pPr marL="0" indent="0" algn="ctr">
              <a:buNone/>
            </a:pPr>
            <a:r>
              <a:rPr lang="es-CO" dirty="0"/>
              <a:t>Porque no os habéis acercado al monte que se podía palpar, y que ardía en fuego, a la oscuridad, a las tinieblas y a la tempestad, al sonido de la trompeta, y a la voz que hablaba, la cual los que la oyeron rogaron que no se les hablase más, porque no podían soportar lo que se ordenaba: Si aun una bestia tocare el monte, será apedreada, o pasada con dardo; y tan terrible era lo que se veía, que Moisés dijo:</a:t>
            </a:r>
          </a:p>
        </p:txBody>
      </p:sp>
    </p:spTree>
    <p:extLst>
      <p:ext uri="{BB962C8B-B14F-4D97-AF65-F5344CB8AC3E}">
        <p14:creationId xmlns:p14="http://schemas.microsoft.com/office/powerpoint/2010/main" val="186765635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E5E01236-F0CF-4A4D-B7E0-DF9E84796BC8}"/>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475269619"/>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A73E3CA9-ADA6-4C22-AA62-3CA2016480BD}"/>
              </a:ext>
            </a:extLst>
          </p:cNvPr>
          <p:cNvSpPr>
            <a:spLocks noGrp="1"/>
          </p:cNvSpPr>
          <p:nvPr>
            <p:ph idx="1"/>
          </p:nvPr>
        </p:nvSpPr>
        <p:spPr>
          <a:xfrm>
            <a:off x="457200" y="260648"/>
            <a:ext cx="8229600" cy="6336704"/>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fontScale="77500" lnSpcReduction="20000"/>
          </a:bodyPr>
          <a:lstStyle/>
          <a:p>
            <a:pPr marL="0" indent="0" algn="ctr">
              <a:buNone/>
            </a:pPr>
            <a:r>
              <a:rPr lang="es-CO" dirty="0"/>
              <a:t>Estoy espantado y temblando; sino que os habéis acercado al monte de Sion, a la ciudad del Dios vivo, Jerusalén la celestial, a la compañía de muchos millares de ángeles, a la congregación de los primogénitos que están inscritos en los cielos, a Dios el Juez de todos, a los espíritus de los justos hechos perfectos, a Jesús el Mediador del nuevo pacto, y a la sangre rociada que habla mejor que la de Abel. </a:t>
            </a:r>
          </a:p>
          <a:p>
            <a:pPr marL="0" indent="0" algn="ctr">
              <a:buNone/>
            </a:pPr>
            <a:r>
              <a:rPr lang="es-CO" dirty="0"/>
              <a:t>Mirad que no desechéis al que habla. Porque si no escaparon aquellos que desecharon al que los amonestaba en la tierra, mucho menos nosotros, si desecháremos al que amonesta desde los cielos. La voz del cual conmovió entonces la tierra, pero ahora ha prometido, diciendo: Aún una vez, y conmoveré no solamente la tierra, sino también el cielo. Y esta frase: Aún una vez, indica la remoción de las cosas movibles, como cosas hechas, para que queden las inconmovibles. </a:t>
            </a:r>
          </a:p>
          <a:p>
            <a:pPr marL="0" indent="0" algn="ctr">
              <a:buNone/>
            </a:pPr>
            <a:r>
              <a:rPr lang="es-CO" dirty="0"/>
              <a:t>Así que, recibiendo nosotros un reino inconmovible, tengamos gratitud, y mediante ella sirvamos a Dios agradándole con temor y reverencia; porque nuestro Dios es fuego consumidor” </a:t>
            </a:r>
            <a:r>
              <a:rPr lang="es-CO" dirty="0">
                <a:solidFill>
                  <a:srgbClr val="FF0000"/>
                </a:solidFill>
              </a:rPr>
              <a:t>(Hebreos 12:15-29).</a:t>
            </a:r>
          </a:p>
        </p:txBody>
      </p:sp>
    </p:spTree>
    <p:extLst>
      <p:ext uri="{BB962C8B-B14F-4D97-AF65-F5344CB8AC3E}">
        <p14:creationId xmlns:p14="http://schemas.microsoft.com/office/powerpoint/2010/main" val="2287979464"/>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FE31BE4-BCA5-4563-ADC3-D278046D8E86}"/>
              </a:ext>
            </a:extLst>
          </p:cNvPr>
          <p:cNvSpPr>
            <a:spLocks noGrp="1"/>
          </p:cNvSpPr>
          <p:nvPr>
            <p:ph type="title"/>
          </p:nvPr>
        </p:nvSpPr>
        <p:spPr>
          <a:scene3d>
            <a:camera prst="orthographicFront">
              <a:rot lat="0" lon="0" rev="0"/>
            </a:camera>
            <a:lightRig rig="threePt" dir="t">
              <a:rot lat="0" lon="0" rev="1200000"/>
            </a:lightRig>
          </a:scene3d>
          <a:sp3d>
            <a:bevelT w="63500" h="25400" prst="cross"/>
          </a:sp3d>
        </p:spPr>
        <p:style>
          <a:lnRef idx="0">
            <a:schemeClr val="accent2"/>
          </a:lnRef>
          <a:fillRef idx="3">
            <a:schemeClr val="accent2"/>
          </a:fillRef>
          <a:effectRef idx="3">
            <a:schemeClr val="accent2"/>
          </a:effectRef>
          <a:fontRef idx="minor">
            <a:schemeClr val="lt1"/>
          </a:fontRef>
        </p:style>
        <p:txBody>
          <a:bodyPr>
            <a:noAutofit/>
          </a:bodyPr>
          <a:lstStyle/>
          <a:p>
            <a:r>
              <a:rPr lang="es-CO" sz="4000" b="1" dirty="0"/>
              <a:t>¿Qué quiere decir, Dios es fuego consumidor?</a:t>
            </a:r>
          </a:p>
        </p:txBody>
      </p:sp>
      <p:sp>
        <p:nvSpPr>
          <p:cNvPr id="3" name="Marcador de contenido 2">
            <a:extLst>
              <a:ext uri="{FF2B5EF4-FFF2-40B4-BE49-F238E27FC236}">
                <a16:creationId xmlns:a16="http://schemas.microsoft.com/office/drawing/2014/main" id="{B0C51F90-A40E-4F75-9826-11DCAD81F8B2}"/>
              </a:ext>
            </a:extLst>
          </p:cNvPr>
          <p:cNvSpPr>
            <a:spLocks noGrp="1"/>
          </p:cNvSpPr>
          <p:nvPr>
            <p:ph idx="1"/>
          </p:nvPr>
        </p:nvSpPr>
        <p:spPr>
          <a:xfrm>
            <a:off x="457200" y="1600200"/>
            <a:ext cx="8229600" cy="5069160"/>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fontScale="77500" lnSpcReduction="20000"/>
          </a:bodyPr>
          <a:lstStyle/>
          <a:p>
            <a:pPr marL="0" indent="0" algn="ctr">
              <a:buNone/>
            </a:pPr>
            <a:r>
              <a:rPr lang="es-CO" dirty="0"/>
              <a:t>Las palabras “Dios es fuego consumidor”, nos hacen pensar en el hecho de que Dios devorará a sus enemigos, es decir, aquellos que lo abandonan, entregándose a la iniquidad.</a:t>
            </a:r>
          </a:p>
          <a:p>
            <a:pPr marL="0" indent="0" algn="ctr">
              <a:buNone/>
            </a:pPr>
            <a:r>
              <a:rPr lang="es-CO" dirty="0"/>
              <a:t> </a:t>
            </a:r>
            <a:r>
              <a:rPr lang="es-CO" sz="3600" b="1" dirty="0"/>
              <a:t>¿Qué dijo Dios contra los habitantes de Jerusalén, cuya conducta era mala? </a:t>
            </a:r>
            <a:endParaRPr lang="es-CO" b="1" dirty="0"/>
          </a:p>
          <a:p>
            <a:pPr marL="0" indent="0" algn="ctr">
              <a:buNone/>
            </a:pPr>
            <a:r>
              <a:rPr lang="es-CO" dirty="0"/>
              <a:t>“</a:t>
            </a:r>
            <a:r>
              <a:rPr lang="es-CO" i="1" dirty="0"/>
              <a:t>Por tanto, así ha dicho Jehová el Señor: Como la madera de la vid entre los árboles del bosque, la cual di al fuego para que la consumiese, así haré a los moradores de Jerusalén. Y pondré mi rostro contra ellos; aunque del fuego se escaparon, fuego los consumirá; y sabréis que yo soy Jehová, cuando pusiere mi rostro contra ellos. Y convertiré la tierra en asolamiento, por cuanto cometieron prevaricación, dice Jehová el Señor</a:t>
            </a:r>
            <a:r>
              <a:rPr lang="es-CO" dirty="0"/>
              <a:t>” </a:t>
            </a:r>
            <a:r>
              <a:rPr lang="es-CO" dirty="0">
                <a:solidFill>
                  <a:srgbClr val="FF0000"/>
                </a:solidFill>
              </a:rPr>
              <a:t>(Ezequiel 15:6-8).</a:t>
            </a:r>
          </a:p>
          <a:p>
            <a:pPr marL="0" indent="0" algn="ctr">
              <a:buNone/>
            </a:pPr>
            <a:r>
              <a:rPr lang="es-CO" b="1" dirty="0">
                <a:solidFill>
                  <a:srgbClr val="FF0000"/>
                </a:solidFill>
              </a:rPr>
              <a:t>PREVARICAR, ES FALTAR </a:t>
            </a:r>
            <a:r>
              <a:rPr lang="es-CO" b="1" u="sng" dirty="0">
                <a:solidFill>
                  <a:srgbClr val="FF0000"/>
                </a:solidFill>
              </a:rPr>
              <a:t>CONSCIENTEMENTE</a:t>
            </a:r>
            <a:r>
              <a:rPr lang="es-CO" b="1" dirty="0">
                <a:solidFill>
                  <a:srgbClr val="FF0000"/>
                </a:solidFill>
              </a:rPr>
              <a:t> A SUS DEBERES. </a:t>
            </a:r>
          </a:p>
          <a:p>
            <a:endParaRPr lang="es-CO" dirty="0"/>
          </a:p>
        </p:txBody>
      </p:sp>
    </p:spTree>
    <p:extLst>
      <p:ext uri="{BB962C8B-B14F-4D97-AF65-F5344CB8AC3E}">
        <p14:creationId xmlns:p14="http://schemas.microsoft.com/office/powerpoint/2010/main" val="2848711448"/>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circle(in)">
                                      <p:cBhvr>
                                        <p:cTn id="7" dur="2000"/>
                                        <p:tgtEl>
                                          <p:spTgt spid="3">
                                            <p:txEl>
                                              <p:pRg st="2" end="2"/>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circle(in)">
                                      <p:cBhvr>
                                        <p:cTn id="10"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6049AFC7-BDF4-4EEB-A7EE-4EFA77EF0685}"/>
              </a:ext>
            </a:extLst>
          </p:cNvPr>
          <p:cNvSpPr>
            <a:spLocks noGrp="1"/>
          </p:cNvSpPr>
          <p:nvPr>
            <p:ph idx="1"/>
          </p:nvPr>
        </p:nvSpPr>
        <p:spPr>
          <a:xfrm>
            <a:off x="457200" y="332656"/>
            <a:ext cx="8229600" cy="6264696"/>
          </a:xfrm>
          <a:scene3d>
            <a:camera prst="orthographicFront"/>
            <a:lightRig rig="threePt" dir="t"/>
          </a:scene3d>
          <a:sp3d>
            <a:bevelT w="139700" prst="cross"/>
          </a:sp3d>
        </p:spPr>
        <p:style>
          <a:lnRef idx="2">
            <a:schemeClr val="accent5"/>
          </a:lnRef>
          <a:fillRef idx="1">
            <a:schemeClr val="lt1"/>
          </a:fillRef>
          <a:effectRef idx="0">
            <a:schemeClr val="accent5"/>
          </a:effectRef>
          <a:fontRef idx="minor">
            <a:schemeClr val="dk1"/>
          </a:fontRef>
        </p:style>
        <p:txBody>
          <a:bodyPr>
            <a:normAutofit fontScale="85000" lnSpcReduction="10000"/>
          </a:bodyPr>
          <a:lstStyle/>
          <a:p>
            <a:pPr marL="0" indent="0" algn="ctr">
              <a:buNone/>
            </a:pPr>
            <a:r>
              <a:rPr lang="es-CO" dirty="0"/>
              <a:t>Así que el escritor a los Hebreos dice que los santos que entre ellos no se santificarán no verán al Señor, porque incurrirán en la venganza de Dios, y lo dice afirmando que sin santidad nadie verá al Señor. </a:t>
            </a:r>
          </a:p>
          <a:p>
            <a:pPr marL="0" indent="0" algn="ctr">
              <a:buNone/>
            </a:pPr>
            <a:r>
              <a:rPr lang="es-CO" dirty="0"/>
              <a:t>Por lo tanto, aquel NADIE se refiere a los santos, es decir, a los de dentro de la iglesia, y no a los de fuera, es decir, a los pecadores como dicen los falsos maestros. Esto es así, se confirma por el hecho de que, inmediatamente después, el escritor repite este concepto en clara referencia a los santos, como hemos visto antes:</a:t>
            </a:r>
          </a:p>
          <a:p>
            <a:pPr marL="0" indent="0" algn="ctr">
              <a:buNone/>
            </a:pPr>
            <a:r>
              <a:rPr lang="es-CO" dirty="0"/>
              <a:t>“</a:t>
            </a:r>
            <a:r>
              <a:rPr lang="es-CO" b="1" i="1" dirty="0"/>
              <a:t>Mirad bien, no sea que alguno deje de alcanzar la gracia de Dios; que brotando alguna raíz de amargura, os estorbe, y por ella muchos sean contaminados; no sea que haya algún fornicario, o profano, como Esaú, que por una sola comida vendió su primogenitura</a:t>
            </a:r>
            <a:r>
              <a:rPr lang="es-CO" dirty="0"/>
              <a:t>”</a:t>
            </a:r>
          </a:p>
          <a:p>
            <a:pPr marL="0" indent="0" algn="ctr">
              <a:buNone/>
            </a:pPr>
            <a:r>
              <a:rPr lang="es-CO" dirty="0"/>
              <a:t> </a:t>
            </a:r>
            <a:r>
              <a:rPr lang="es-CO" dirty="0">
                <a:solidFill>
                  <a:srgbClr val="FF0000"/>
                </a:solidFill>
              </a:rPr>
              <a:t>(Hebreos 12:15-16).</a:t>
            </a:r>
          </a:p>
          <a:p>
            <a:endParaRPr lang="es-CO" dirty="0"/>
          </a:p>
        </p:txBody>
      </p:sp>
    </p:spTree>
    <p:extLst>
      <p:ext uri="{BB962C8B-B14F-4D97-AF65-F5344CB8AC3E}">
        <p14:creationId xmlns:p14="http://schemas.microsoft.com/office/powerpoint/2010/main" val="1456257507"/>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55E1C55-5318-4FAE-A000-443CC91D2968}"/>
              </a:ext>
            </a:extLst>
          </p:cNvPr>
          <p:cNvSpPr>
            <a:spLocks noGrp="1"/>
          </p:cNvSpPr>
          <p:nvPr>
            <p:ph type="title"/>
          </p:nvPr>
        </p:nvSpPr>
        <p:spPr>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fontScale="90000"/>
          </a:bodyPr>
          <a:lstStyle/>
          <a:p>
            <a:r>
              <a:rPr lang="es-CO" dirty="0"/>
              <a:t>Cuando Dios te invita, aprovéchala, quizá, Solo haya esa oportunidad</a:t>
            </a:r>
          </a:p>
        </p:txBody>
      </p:sp>
      <p:sp>
        <p:nvSpPr>
          <p:cNvPr id="3" name="Marcador de contenido 2">
            <a:extLst>
              <a:ext uri="{FF2B5EF4-FFF2-40B4-BE49-F238E27FC236}">
                <a16:creationId xmlns:a16="http://schemas.microsoft.com/office/drawing/2014/main" id="{45CA2853-1BC3-4235-8740-2D7D0474A796}"/>
              </a:ext>
            </a:extLst>
          </p:cNvPr>
          <p:cNvSpPr>
            <a:spLocks noGrp="1"/>
          </p:cNvSpPr>
          <p:nvPr>
            <p:ph idx="1"/>
          </p:nvPr>
        </p:nvSpPr>
        <p:spPr>
          <a:xfrm>
            <a:off x="457200" y="5085184"/>
            <a:ext cx="8229600" cy="1040979"/>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fontScale="85000" lnSpcReduction="10000"/>
          </a:bodyPr>
          <a:lstStyle/>
          <a:p>
            <a:pPr marL="0" indent="0" algn="ctr">
              <a:buNone/>
            </a:pPr>
            <a:r>
              <a:rPr lang="es-CO" dirty="0"/>
              <a:t>Además, pasado el tiempo de gracia no habrá salvación para nadie, piénsalo bien. No lo desperdicies.</a:t>
            </a:r>
          </a:p>
        </p:txBody>
      </p:sp>
      <p:pic>
        <p:nvPicPr>
          <p:cNvPr id="6" name="Imagen 5">
            <a:extLst>
              <a:ext uri="{FF2B5EF4-FFF2-40B4-BE49-F238E27FC236}">
                <a16:creationId xmlns:a16="http://schemas.microsoft.com/office/drawing/2014/main" id="{17C996F3-6E15-4508-9C3E-0F0A9E733037}"/>
              </a:ext>
            </a:extLst>
          </p:cNvPr>
          <p:cNvPicPr>
            <a:picLocks noChangeAspect="1"/>
          </p:cNvPicPr>
          <p:nvPr/>
        </p:nvPicPr>
        <p:blipFill>
          <a:blip r:embed="rId2"/>
          <a:stretch>
            <a:fillRect/>
          </a:stretch>
        </p:blipFill>
        <p:spPr>
          <a:xfrm>
            <a:off x="483228" y="1844824"/>
            <a:ext cx="4088772" cy="2836912"/>
          </a:xfrm>
          <a:prstGeom prst="rect">
            <a:avLst/>
          </a:prstGeom>
          <a:scene3d>
            <a:camera prst="orthographicFront"/>
            <a:lightRig rig="threePt" dir="t"/>
          </a:scene3d>
          <a:sp3d>
            <a:bevelT w="165100" prst="coolSlant"/>
          </a:sp3d>
        </p:spPr>
      </p:pic>
      <p:pic>
        <p:nvPicPr>
          <p:cNvPr id="8" name="Imagen 7">
            <a:extLst>
              <a:ext uri="{FF2B5EF4-FFF2-40B4-BE49-F238E27FC236}">
                <a16:creationId xmlns:a16="http://schemas.microsoft.com/office/drawing/2014/main" id="{5FA612E1-6198-4D2B-836D-8AB2B9C88169}"/>
              </a:ext>
            </a:extLst>
          </p:cNvPr>
          <p:cNvPicPr>
            <a:picLocks noChangeAspect="1"/>
          </p:cNvPicPr>
          <p:nvPr/>
        </p:nvPicPr>
        <p:blipFill>
          <a:blip r:embed="rId3"/>
          <a:stretch>
            <a:fillRect/>
          </a:stretch>
        </p:blipFill>
        <p:spPr>
          <a:xfrm>
            <a:off x="4860032" y="1844824"/>
            <a:ext cx="3826768" cy="2836912"/>
          </a:xfrm>
          <a:prstGeom prst="rect">
            <a:avLst/>
          </a:prstGeom>
        </p:spPr>
      </p:pic>
    </p:spTree>
    <p:extLst>
      <p:ext uri="{BB962C8B-B14F-4D97-AF65-F5344CB8AC3E}">
        <p14:creationId xmlns:p14="http://schemas.microsoft.com/office/powerpoint/2010/main" val="2200578667"/>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DEB8D842-0C96-416B-8070-DE70DEF0AD59}"/>
              </a:ext>
            </a:extLst>
          </p:cNvPr>
          <p:cNvSpPr>
            <a:spLocks noGrp="1"/>
          </p:cNvSpPr>
          <p:nvPr>
            <p:ph idx="1"/>
          </p:nvPr>
        </p:nvSpPr>
        <p:spPr>
          <a:xfrm>
            <a:off x="457200" y="332656"/>
            <a:ext cx="8229600" cy="6336704"/>
          </a:xfrm>
          <a:scene3d>
            <a:camera prst="orthographicFront"/>
            <a:lightRig rig="threePt" dir="t"/>
          </a:scene3d>
          <a:sp3d>
            <a:bevelT w="139700" prst="cross"/>
          </a:sp3d>
        </p:spPr>
        <p:style>
          <a:lnRef idx="2">
            <a:schemeClr val="accent2"/>
          </a:lnRef>
          <a:fillRef idx="1">
            <a:schemeClr val="lt1"/>
          </a:fillRef>
          <a:effectRef idx="0">
            <a:schemeClr val="accent2"/>
          </a:effectRef>
          <a:fontRef idx="minor">
            <a:schemeClr val="dk1"/>
          </a:fontRef>
        </p:style>
        <p:txBody>
          <a:bodyPr>
            <a:normAutofit fontScale="77500" lnSpcReduction="20000"/>
          </a:bodyPr>
          <a:lstStyle/>
          <a:p>
            <a:pPr marL="0" indent="0" algn="ctr">
              <a:buNone/>
            </a:pPr>
            <a:r>
              <a:rPr lang="es-CO" dirty="0"/>
              <a:t>Como se puede ver, el escritor quiere decir: “</a:t>
            </a:r>
            <a:r>
              <a:rPr lang="es-CO" b="1" i="1" dirty="0"/>
              <a:t>Mirad bien, no sea que alguno deje de alcanzar la gracia de Dios</a:t>
            </a:r>
            <a:r>
              <a:rPr lang="es-CO" dirty="0"/>
              <a:t>” y “</a:t>
            </a:r>
            <a:r>
              <a:rPr lang="es-CO" b="1" i="1" dirty="0"/>
              <a:t>no sea que haya algún fornicario, o profano, como Esaú, que por una sola comida vendió su primogenitura</a:t>
            </a:r>
            <a:r>
              <a:rPr lang="es-CO" dirty="0"/>
              <a:t>”. </a:t>
            </a:r>
          </a:p>
          <a:p>
            <a:pPr marL="0" indent="0" algn="ctr">
              <a:buNone/>
            </a:pPr>
            <a:endParaRPr lang="es-CO" dirty="0"/>
          </a:p>
          <a:p>
            <a:pPr marL="0" indent="0" algn="ctr">
              <a:buNone/>
            </a:pPr>
            <a:r>
              <a:rPr lang="es-CO" dirty="0"/>
              <a:t>Pregunto: </a:t>
            </a:r>
            <a:r>
              <a:rPr lang="es-CO" b="1" dirty="0">
                <a:solidFill>
                  <a:srgbClr val="FF0000"/>
                </a:solidFill>
              </a:rPr>
              <a:t>“¿Qué sentido habría tenido dirigir estas palabras a los santos si aquel ALGUNO hubiera querido decir alguno de los que están afuera de la iglesia</a:t>
            </a:r>
            <a:r>
              <a:rPr lang="es-CO" dirty="0">
                <a:solidFill>
                  <a:srgbClr val="FF0000"/>
                </a:solidFill>
              </a:rPr>
              <a:t>?” </a:t>
            </a:r>
          </a:p>
          <a:p>
            <a:pPr marL="0" indent="0" algn="ctr">
              <a:buNone/>
            </a:pPr>
            <a:r>
              <a:rPr lang="es-CO" dirty="0"/>
              <a:t>Pero, </a:t>
            </a:r>
            <a:r>
              <a:rPr lang="es-CO" dirty="0">
                <a:solidFill>
                  <a:srgbClr val="FF0000"/>
                </a:solidFill>
              </a:rPr>
              <a:t>¿quién podrá dejar de alcanzar la gracia de Dios, excepto aquellos que ya la han recibida?</a:t>
            </a:r>
            <a:r>
              <a:rPr lang="es-CO" dirty="0"/>
              <a:t> </a:t>
            </a:r>
          </a:p>
          <a:p>
            <a:pPr marL="0" indent="0" algn="ctr">
              <a:buNone/>
            </a:pPr>
            <a:endParaRPr lang="es-CO" dirty="0"/>
          </a:p>
          <a:p>
            <a:pPr marL="0" indent="0" algn="ctr">
              <a:buNone/>
            </a:pPr>
            <a:r>
              <a:rPr lang="es-CO" dirty="0"/>
              <a:t>Así que, como ALGUNO se refiere a los creyentes a los cuales estaba dirigida la carta, y entonces él quería decir ALGUNO DE USTEDES, también el NADIE anterior, donde el escritor dice “</a:t>
            </a:r>
            <a:r>
              <a:rPr lang="es-CO" b="1" i="1" dirty="0"/>
              <a:t>sin la cual nadie verá al Señor</a:t>
            </a:r>
            <a:r>
              <a:rPr lang="es-CO" dirty="0"/>
              <a:t>” significa NINGUNO DE USTEDES (O DE NOSOTROS). Es imposible, entonces, que aquel NADIE se refiera a los pecadores y que por lo tanto signifique NINGUNO DE LOS PECADORES.</a:t>
            </a:r>
          </a:p>
          <a:p>
            <a:endParaRPr lang="es-CO" dirty="0"/>
          </a:p>
        </p:txBody>
      </p:sp>
    </p:spTree>
    <p:extLst>
      <p:ext uri="{BB962C8B-B14F-4D97-AF65-F5344CB8AC3E}">
        <p14:creationId xmlns:p14="http://schemas.microsoft.com/office/powerpoint/2010/main" val="2524811239"/>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barn(inVertical)">
                                      <p:cBhvr>
                                        <p:cTn id="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29C4C315-D1CC-458D-860A-605FC47ED02A}"/>
              </a:ext>
            </a:extLst>
          </p:cNvPr>
          <p:cNvSpPr>
            <a:spLocks noGrp="1"/>
          </p:cNvSpPr>
          <p:nvPr>
            <p:ph idx="1"/>
          </p:nvPr>
        </p:nvSpPr>
        <p:spPr>
          <a:xfrm>
            <a:off x="457200" y="332656"/>
            <a:ext cx="8229600" cy="6336704"/>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fontScale="85000" lnSpcReduction="20000"/>
          </a:bodyPr>
          <a:lstStyle/>
          <a:p>
            <a:pPr marL="0" indent="0" algn="ctr">
              <a:buNone/>
            </a:pPr>
            <a:r>
              <a:rPr lang="es-CO" dirty="0"/>
              <a:t>Para entender esto de una forma más clara, veamos lo que sucederá con los injustos y los fornicarios, al final del tiempo.</a:t>
            </a:r>
          </a:p>
          <a:p>
            <a:pPr marL="0" indent="0" algn="ctr">
              <a:buNone/>
            </a:pPr>
            <a:r>
              <a:rPr lang="es-CO" b="1" dirty="0"/>
              <a:t>¿Qué dice el apóstol Pablo a los Corintios? </a:t>
            </a:r>
          </a:p>
          <a:p>
            <a:pPr marL="0" indent="0" algn="ctr">
              <a:buNone/>
            </a:pPr>
            <a:r>
              <a:rPr lang="es-CO" b="1" i="1" dirty="0"/>
              <a:t>“¿No sabéis que los </a:t>
            </a:r>
            <a:r>
              <a:rPr lang="es-CO" b="1" i="1" u="sng" dirty="0"/>
              <a:t>injustos</a:t>
            </a:r>
            <a:r>
              <a:rPr lang="es-CO" b="1" i="1" dirty="0"/>
              <a:t> no heredarán el reino de Dios</a:t>
            </a:r>
            <a:r>
              <a:rPr lang="es-CO" dirty="0"/>
              <a:t>” </a:t>
            </a:r>
            <a:r>
              <a:rPr lang="es-CO" dirty="0">
                <a:solidFill>
                  <a:srgbClr val="FF0000"/>
                </a:solidFill>
              </a:rPr>
              <a:t>(1 Corintios 6:9). </a:t>
            </a:r>
          </a:p>
          <a:p>
            <a:pPr marL="0" indent="0" algn="ctr">
              <a:buNone/>
            </a:pPr>
            <a:r>
              <a:rPr lang="es-CO" i="1" dirty="0"/>
              <a:t>Y </a:t>
            </a:r>
            <a:r>
              <a:rPr lang="es-CO" b="1" i="1" dirty="0"/>
              <a:t>¿por qué les dijo esto</a:t>
            </a:r>
            <a:r>
              <a:rPr lang="es-CO" i="1" dirty="0"/>
              <a:t>? </a:t>
            </a:r>
          </a:p>
          <a:p>
            <a:pPr marL="0" indent="0" algn="ctr">
              <a:buNone/>
            </a:pPr>
            <a:r>
              <a:rPr lang="es-CO" dirty="0"/>
              <a:t>Porque en medio de la Iglesia de Corinto estaban los que cuando tenían rencillas con otros hermanos los llevaban a juicio ante los incrédulos. </a:t>
            </a:r>
          </a:p>
          <a:p>
            <a:pPr marL="0" indent="0" algn="ctr">
              <a:buNone/>
            </a:pPr>
            <a:endParaRPr lang="es-CO" dirty="0"/>
          </a:p>
          <a:p>
            <a:pPr marL="0" indent="0" algn="ctr">
              <a:buNone/>
            </a:pPr>
            <a:r>
              <a:rPr lang="es-CO" dirty="0"/>
              <a:t>Escuchen lo que dice Pablo justo antes:</a:t>
            </a:r>
          </a:p>
          <a:p>
            <a:pPr marL="0" indent="0" algn="ctr">
              <a:buNone/>
            </a:pPr>
            <a:r>
              <a:rPr lang="es-CO" b="1" i="1" dirty="0"/>
              <a:t>“¿Osa alguno de vosotros, cuando tiene algo contra otro, ir a juicio delante de los injustos, y no delante de los santos? ¿O no sabéis que los santos han de juzgar al mundo?” </a:t>
            </a:r>
          </a:p>
        </p:txBody>
      </p:sp>
    </p:spTree>
    <p:extLst>
      <p:ext uri="{BB962C8B-B14F-4D97-AF65-F5344CB8AC3E}">
        <p14:creationId xmlns:p14="http://schemas.microsoft.com/office/powerpoint/2010/main" val="4027297472"/>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wipe(down)">
                                      <p:cBhvr>
                                        <p:cTn id="7" dur="500"/>
                                        <p:tgtEl>
                                          <p:spTgt spid="3">
                                            <p:txEl>
                                              <p:pRg st="6" end="6"/>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wipe(down)">
                                      <p:cBhvr>
                                        <p:cTn id="10"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6A411F4D-16E2-481B-934D-06051A2F294F}"/>
              </a:ext>
            </a:extLst>
          </p:cNvPr>
          <p:cNvSpPr>
            <a:spLocks noGrp="1"/>
          </p:cNvSpPr>
          <p:nvPr>
            <p:ph idx="1"/>
          </p:nvPr>
        </p:nvSpPr>
        <p:spPr>
          <a:xfrm>
            <a:off x="457200" y="332656"/>
            <a:ext cx="8229600" cy="6264696"/>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fontScale="85000" lnSpcReduction="10000"/>
          </a:bodyPr>
          <a:lstStyle/>
          <a:p>
            <a:pPr marL="0" indent="0" algn="ctr">
              <a:buNone/>
            </a:pPr>
            <a:r>
              <a:rPr lang="es-CO" dirty="0"/>
              <a:t>Y si el mundo ha de ser juzgado por vosotros</a:t>
            </a:r>
            <a:r>
              <a:rPr lang="es-CO" b="1" i="1" dirty="0"/>
              <a:t>, ¿sois indignos de juzgar cosas muy pequeñas? ¿O no sabéis que hemos de juzgar a los ángeles? ¿Cuánto más las cosas de esta vida? </a:t>
            </a:r>
          </a:p>
          <a:p>
            <a:pPr marL="0" indent="0" algn="ctr">
              <a:buNone/>
            </a:pPr>
            <a:r>
              <a:rPr lang="es-CO" dirty="0"/>
              <a:t>Si, pues, tenéis juicios sobre cosas de esta vida, </a:t>
            </a:r>
            <a:r>
              <a:rPr lang="es-CO" b="1" i="1" dirty="0"/>
              <a:t>¿ponéis para juzgar a los que son de menor estima en la iglesia? </a:t>
            </a:r>
            <a:r>
              <a:rPr lang="es-CO" dirty="0"/>
              <a:t>Para avergonzaros lo digo. </a:t>
            </a:r>
            <a:r>
              <a:rPr lang="es-CO" b="1" i="1" dirty="0"/>
              <a:t>¿Pues qué, no hay entre vosotros sabio, ni aun uno, que pueda juzgar entre sus hermanos, sino que el hermano con el hermano pleitea en juicio, y esto ante los incrédulos? </a:t>
            </a:r>
          </a:p>
          <a:p>
            <a:pPr marL="0" indent="0" algn="ctr">
              <a:buNone/>
            </a:pPr>
            <a:r>
              <a:rPr lang="es-CO" dirty="0"/>
              <a:t>Así que, por cierto es ya una falta en vosotros que tengáis pleitos entre vosotros mismos</a:t>
            </a:r>
            <a:r>
              <a:rPr lang="es-CO" b="1" i="1" dirty="0"/>
              <a:t>. ¿Por qué no sufrís más bien el agravio? ¿Por qué no sufrís más bien el ser defraudados?</a:t>
            </a:r>
            <a:r>
              <a:rPr lang="es-CO" dirty="0"/>
              <a:t> Pero vosotros cometéis el agravio, y defraudáis, y esto a los hermanos” </a:t>
            </a:r>
            <a:r>
              <a:rPr lang="es-CO" dirty="0">
                <a:solidFill>
                  <a:srgbClr val="FF0000"/>
                </a:solidFill>
              </a:rPr>
              <a:t>(1 Corintios 6:1-8).</a:t>
            </a:r>
          </a:p>
          <a:p>
            <a:endParaRPr lang="es-CO" dirty="0"/>
          </a:p>
        </p:txBody>
      </p:sp>
    </p:spTree>
    <p:extLst>
      <p:ext uri="{BB962C8B-B14F-4D97-AF65-F5344CB8AC3E}">
        <p14:creationId xmlns:p14="http://schemas.microsoft.com/office/powerpoint/2010/main" val="1941556036"/>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5B0A436-8427-4C65-9A25-12D34F363B8F}"/>
              </a:ext>
            </a:extLst>
          </p:cNvPr>
          <p:cNvSpPr>
            <a:spLocks noGrp="1"/>
          </p:cNvSpPr>
          <p:nvPr>
            <p:ph type="title"/>
          </p:nvPr>
        </p:nvSpPr>
        <p:spPr/>
        <p:style>
          <a:lnRef idx="2">
            <a:schemeClr val="dk1"/>
          </a:lnRef>
          <a:fillRef idx="1">
            <a:schemeClr val="lt1"/>
          </a:fillRef>
          <a:effectRef idx="0">
            <a:schemeClr val="dk1"/>
          </a:effectRef>
          <a:fontRef idx="minor">
            <a:schemeClr val="dk1"/>
          </a:fontRef>
        </p:style>
        <p:txBody>
          <a:bodyPr/>
          <a:lstStyle/>
          <a:p>
            <a:r>
              <a:rPr lang="es-CO" b="1" dirty="0"/>
              <a:t>Pablo dice: ¡Esto no debe suceder!</a:t>
            </a:r>
          </a:p>
        </p:txBody>
      </p:sp>
      <p:sp>
        <p:nvSpPr>
          <p:cNvPr id="3" name="Marcador de contenido 2">
            <a:extLst>
              <a:ext uri="{FF2B5EF4-FFF2-40B4-BE49-F238E27FC236}">
                <a16:creationId xmlns:a16="http://schemas.microsoft.com/office/drawing/2014/main" id="{860B1E24-7837-4A35-89B3-7FF54F0575C5}"/>
              </a:ext>
            </a:extLst>
          </p:cNvPr>
          <p:cNvSpPr>
            <a:spLocks noGrp="1"/>
          </p:cNvSpPr>
          <p:nvPr>
            <p:ph idx="1"/>
          </p:nvPr>
        </p:nvSpPr>
        <p:spPr>
          <a:xfrm>
            <a:off x="457200" y="5661248"/>
            <a:ext cx="8229600" cy="1008112"/>
          </a:xfrm>
        </p:spPr>
        <p:style>
          <a:lnRef idx="2">
            <a:schemeClr val="dk1"/>
          </a:lnRef>
          <a:fillRef idx="1">
            <a:schemeClr val="lt1"/>
          </a:fillRef>
          <a:effectRef idx="0">
            <a:schemeClr val="dk1"/>
          </a:effectRef>
          <a:fontRef idx="minor">
            <a:schemeClr val="dk1"/>
          </a:fontRef>
        </p:style>
        <p:txBody>
          <a:bodyPr>
            <a:normAutofit fontScale="92500"/>
          </a:bodyPr>
          <a:lstStyle/>
          <a:p>
            <a:pPr marL="0" indent="0" algn="ctr">
              <a:buNone/>
            </a:pPr>
            <a:r>
              <a:rPr lang="es-CO" b="1" dirty="0"/>
              <a:t>Que los hermanos en la fe, lleven a otro hermano ante un juez incrédulo, para que este haga justicia.</a:t>
            </a:r>
          </a:p>
        </p:txBody>
      </p:sp>
      <p:pic>
        <p:nvPicPr>
          <p:cNvPr id="4" name="Imagen 3">
            <a:extLst>
              <a:ext uri="{FF2B5EF4-FFF2-40B4-BE49-F238E27FC236}">
                <a16:creationId xmlns:a16="http://schemas.microsoft.com/office/drawing/2014/main" id="{1ADDC394-16EA-476D-88C8-B856E9C1BA05}"/>
              </a:ext>
            </a:extLst>
          </p:cNvPr>
          <p:cNvPicPr>
            <a:picLocks noChangeAspect="1"/>
          </p:cNvPicPr>
          <p:nvPr/>
        </p:nvPicPr>
        <p:blipFill>
          <a:blip r:embed="rId2"/>
          <a:stretch>
            <a:fillRect/>
          </a:stretch>
        </p:blipFill>
        <p:spPr>
          <a:xfrm>
            <a:off x="1619673" y="1844824"/>
            <a:ext cx="5976664" cy="3384376"/>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20037051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6B5C94D4-E125-4BA3-9C59-D0FCF063A16A}"/>
              </a:ext>
            </a:extLst>
          </p:cNvPr>
          <p:cNvSpPr>
            <a:spLocks noGrp="1"/>
          </p:cNvSpPr>
          <p:nvPr>
            <p:ph idx="1"/>
          </p:nvPr>
        </p:nvSpPr>
        <p:spPr>
          <a:xfrm>
            <a:off x="457200" y="404664"/>
            <a:ext cx="8229600" cy="6048672"/>
          </a:xfrm>
          <a:effectLst>
            <a:glow rad="101600">
              <a:schemeClr val="tx1">
                <a:alpha val="60000"/>
              </a:schemeClr>
            </a:glow>
            <a:outerShdw blurRad="40000" dist="20000" dir="5400000" rotWithShape="0">
              <a:srgbClr val="000000">
                <a:alpha val="38000"/>
              </a:srgbClr>
            </a:outerShdw>
          </a:effectLst>
        </p:spPr>
        <p:style>
          <a:lnRef idx="1">
            <a:schemeClr val="accent3"/>
          </a:lnRef>
          <a:fillRef idx="2">
            <a:schemeClr val="accent3"/>
          </a:fillRef>
          <a:effectRef idx="1">
            <a:schemeClr val="accent3"/>
          </a:effectRef>
          <a:fontRef idx="minor">
            <a:schemeClr val="dk1"/>
          </a:fontRef>
        </p:style>
        <p:txBody>
          <a:bodyPr>
            <a:normAutofit fontScale="85000" lnSpcReduction="10000"/>
          </a:bodyPr>
          <a:lstStyle/>
          <a:p>
            <a:pPr marL="0" indent="0" algn="ctr">
              <a:buNone/>
            </a:pPr>
            <a:r>
              <a:rPr lang="es-CO" dirty="0"/>
              <a:t>Tengan en cuenta que el apóstol hace una clara distinción entre los injustos y los santos, como debe ser, porque los injustos son los que están fuera, mientras los santos son los que están dentro. </a:t>
            </a:r>
          </a:p>
          <a:p>
            <a:pPr marL="0" indent="0" algn="ctr">
              <a:buNone/>
            </a:pPr>
            <a:r>
              <a:rPr lang="es-CO" dirty="0">
                <a:solidFill>
                  <a:srgbClr val="FF0000"/>
                </a:solidFill>
              </a:rPr>
              <a:t>Pero en esa iglesia habían los que para resolver las cosas de esta vida, pleiteaban en juicio ante los incrédulos, y esto era una injusticia, porque quien se comportaba de esa manera hacía un mal y daño a los hermanos. Es por eso que Pablo los advierte para que se recuerden que los injustos no heredarán el reino de Dios. </a:t>
            </a:r>
          </a:p>
          <a:p>
            <a:pPr marL="0" indent="0" algn="ctr">
              <a:buNone/>
            </a:pPr>
            <a:r>
              <a:rPr lang="es-CO" dirty="0"/>
              <a:t>Porque como los pecadores – que son injustos – no heredarán el reino de Dios, así también no heredarán el Reino de Dios los que se han convertido en santos un día y luego se abandonaron a la injusticia¡ Por lo tanto, esto se aplica a ambas categorías de personas.</a:t>
            </a:r>
          </a:p>
          <a:p>
            <a:endParaRPr lang="es-CO" dirty="0"/>
          </a:p>
        </p:txBody>
      </p:sp>
    </p:spTree>
    <p:extLst>
      <p:ext uri="{BB962C8B-B14F-4D97-AF65-F5344CB8AC3E}">
        <p14:creationId xmlns:p14="http://schemas.microsoft.com/office/powerpoint/2010/main" val="50180919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airplane"/>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045A7D8E-D23C-4630-A445-F5BC83CB2418}"/>
              </a:ext>
            </a:extLst>
          </p:cNvPr>
          <p:cNvSpPr>
            <a:spLocks noGrp="1"/>
          </p:cNvSpPr>
          <p:nvPr>
            <p:ph idx="1"/>
          </p:nvPr>
        </p:nvSpPr>
        <p:spPr>
          <a:xfrm>
            <a:off x="457200" y="188640"/>
            <a:ext cx="8229600" cy="6480720"/>
          </a:xfrm>
          <a:effectLst>
            <a:glow rad="228600">
              <a:schemeClr val="accent2">
                <a:satMod val="175000"/>
                <a:alpha val="40000"/>
              </a:schemeClr>
            </a:glow>
          </a:effectLst>
        </p:spPr>
        <p:style>
          <a:lnRef idx="2">
            <a:schemeClr val="accent6"/>
          </a:lnRef>
          <a:fillRef idx="1">
            <a:schemeClr val="lt1"/>
          </a:fillRef>
          <a:effectRef idx="0">
            <a:schemeClr val="accent6"/>
          </a:effectRef>
          <a:fontRef idx="minor">
            <a:schemeClr val="dk1"/>
          </a:fontRef>
        </p:style>
        <p:txBody>
          <a:bodyPr>
            <a:normAutofit fontScale="77500" lnSpcReduction="20000"/>
          </a:bodyPr>
          <a:lstStyle/>
          <a:p>
            <a:pPr marL="0" indent="0" algn="ctr">
              <a:buNone/>
            </a:pPr>
            <a:r>
              <a:rPr lang="es-CO" dirty="0"/>
              <a:t>El apóstol Pedro también habla en contra de los injustos cuando dice: “</a:t>
            </a:r>
            <a:r>
              <a:rPr lang="es-CO" b="1" i="1" dirty="0"/>
              <a:t>sabe el Señor librar de tentación a los piadosos, y reservar a los injustos para ser castigados en el día del juicio</a:t>
            </a:r>
            <a:r>
              <a:rPr lang="es-CO" dirty="0"/>
              <a:t>” </a:t>
            </a:r>
            <a:r>
              <a:rPr lang="es-CO" dirty="0">
                <a:solidFill>
                  <a:srgbClr val="FF0000"/>
                </a:solidFill>
              </a:rPr>
              <a:t>(2 Pedro 2:9).</a:t>
            </a:r>
          </a:p>
          <a:p>
            <a:pPr marL="0" indent="0" algn="ctr">
              <a:buNone/>
            </a:pPr>
            <a:r>
              <a:rPr lang="es-CO" dirty="0"/>
              <a:t>Así que los injustos no participarán a la resurrección de los justos cuando Cristo regrese por segunda ves, sino a la de los injustos, mil años después </a:t>
            </a:r>
            <a:r>
              <a:rPr lang="es-CO" dirty="0">
                <a:solidFill>
                  <a:srgbClr val="FF0000"/>
                </a:solidFill>
              </a:rPr>
              <a:t>(Ver Hechos 24:15; 1 Tes.4:16; Ap.20:5)</a:t>
            </a:r>
            <a:r>
              <a:rPr lang="es-CO" dirty="0"/>
              <a:t>, para el juicio y condenación. </a:t>
            </a:r>
          </a:p>
          <a:p>
            <a:pPr marL="0" indent="0" algn="ctr">
              <a:buNone/>
            </a:pPr>
            <a:r>
              <a:rPr lang="es-CO" dirty="0"/>
              <a:t>Y entre los injustos no habrán sólo los pecadores que nunca se han convertido, sino también aquellos que se han convertido un día y luego se abandonaron a la injusticia convirtiéndose en injustos. ¿No está escrito que Dios dará “</a:t>
            </a:r>
            <a:r>
              <a:rPr lang="es-CO" b="1" i="1" dirty="0"/>
              <a:t>ira y enojo a los que son contenciosos – </a:t>
            </a:r>
            <a:r>
              <a:rPr lang="es-CO" dirty="0"/>
              <a:t>le gusta disputar o contradecir opiniones ajenas</a:t>
            </a:r>
            <a:r>
              <a:rPr lang="es-CO" b="1" i="1" dirty="0"/>
              <a:t>- y no obedecen a la verdad, sino que obedecen a la injusticia</a:t>
            </a:r>
            <a:r>
              <a:rPr lang="es-CO" dirty="0"/>
              <a:t>”? </a:t>
            </a:r>
            <a:r>
              <a:rPr lang="es-CO" dirty="0">
                <a:solidFill>
                  <a:srgbClr val="FF0000"/>
                </a:solidFill>
              </a:rPr>
              <a:t>(Romanos 2:8).</a:t>
            </a:r>
          </a:p>
          <a:p>
            <a:pPr marL="0" indent="0" algn="ctr">
              <a:buNone/>
            </a:pPr>
            <a:r>
              <a:rPr lang="es-CO" dirty="0"/>
              <a:t>La Escritura nos advierte que, aquellos creyentes que se abandonan a la injusticia (y no se arrepienten), son semejante a los incrédulos,  no heredarán el reino de Dios, y por lo tanto no verán al Señor.</a:t>
            </a:r>
          </a:p>
          <a:p>
            <a:endParaRPr lang="es-CO" dirty="0"/>
          </a:p>
        </p:txBody>
      </p:sp>
    </p:spTree>
    <p:extLst>
      <p:ext uri="{BB962C8B-B14F-4D97-AF65-F5344CB8AC3E}">
        <p14:creationId xmlns:p14="http://schemas.microsoft.com/office/powerpoint/2010/main" val="233662987"/>
      </p:ext>
    </p:extLst>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circle(in)">
                                      <p:cBhvr>
                                        <p:cTn id="7" dur="20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barn(inVertical)">
                                      <p:cBhvr>
                                        <p:cTn id="1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9C7442F8-1EFC-4839-92E0-E5ACEA7ECD80}"/>
              </a:ext>
            </a:extLst>
          </p:cNvPr>
          <p:cNvSpPr>
            <a:spLocks noGrp="1"/>
          </p:cNvSpPr>
          <p:nvPr>
            <p:ph idx="1"/>
          </p:nvPr>
        </p:nvSpPr>
        <p:spPr>
          <a:xfrm>
            <a:off x="179512" y="0"/>
            <a:ext cx="8784976" cy="6858000"/>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fontScale="77500" lnSpcReduction="20000"/>
          </a:bodyPr>
          <a:lstStyle/>
          <a:p>
            <a:pPr marL="0" indent="0" algn="ctr">
              <a:buNone/>
            </a:pPr>
            <a:r>
              <a:rPr lang="es-CO" sz="3600" b="1" dirty="0"/>
              <a:t>Analicemos ahora acerca de los fornicarios:</a:t>
            </a:r>
          </a:p>
          <a:p>
            <a:pPr marL="0" indent="0" algn="ctr">
              <a:buNone/>
            </a:pPr>
            <a:r>
              <a:rPr lang="es-CO" dirty="0"/>
              <a:t>Pablo dice que los fornicarios no heredarán el Reino de Dios</a:t>
            </a:r>
          </a:p>
          <a:p>
            <a:pPr marL="0" indent="0" algn="ctr">
              <a:buNone/>
            </a:pPr>
            <a:r>
              <a:rPr lang="es-CO" dirty="0"/>
              <a:t>“</a:t>
            </a:r>
            <a:r>
              <a:rPr lang="es-CO" b="1" i="1" dirty="0"/>
              <a:t>No erréis; ni los fornicarios, ni los idólatras, ni los adúlteros, ni los afeminados, ni los que se echan con varones</a:t>
            </a:r>
            <a:r>
              <a:rPr lang="es-CO" dirty="0"/>
              <a:t>, - </a:t>
            </a:r>
            <a:r>
              <a:rPr lang="es-CO" u="sng" dirty="0"/>
              <a:t>aquí también se refiere a las que se echan con mujeres</a:t>
            </a:r>
            <a:r>
              <a:rPr lang="es-CO" dirty="0"/>
              <a:t>- </a:t>
            </a:r>
            <a:r>
              <a:rPr lang="es-CO" b="1" i="1" dirty="0"/>
              <a:t>ni los ladrones, ni los avaros, ni los borrachos, ni los maldicientes, ni los estafadores, heredarán el reino de Dios</a:t>
            </a:r>
            <a:r>
              <a:rPr lang="es-CO" dirty="0"/>
              <a:t>”, </a:t>
            </a:r>
            <a:r>
              <a:rPr lang="es-CO" dirty="0">
                <a:solidFill>
                  <a:srgbClr val="FF0000"/>
                </a:solidFill>
              </a:rPr>
              <a:t>(1 Corintios 6:9-10).</a:t>
            </a:r>
          </a:p>
          <a:p>
            <a:pPr marL="0" indent="0" algn="ctr">
              <a:buNone/>
            </a:pPr>
            <a:endParaRPr lang="es-CO" sz="3600" b="1" dirty="0"/>
          </a:p>
          <a:p>
            <a:pPr marL="0" indent="0" algn="ctr">
              <a:buNone/>
            </a:pPr>
            <a:r>
              <a:rPr lang="es-CO" sz="3600" b="1" dirty="0"/>
              <a:t>¿Cual fue el fin de Sodoma, Gomorra y las ciudades circunvecinas, las cuales estaban llenas de fornicación y homosexualismo? </a:t>
            </a:r>
          </a:p>
          <a:p>
            <a:pPr marL="0" indent="0" algn="ctr">
              <a:buNone/>
            </a:pPr>
            <a:endParaRPr lang="es-CO" dirty="0"/>
          </a:p>
          <a:p>
            <a:pPr marL="0" indent="0" algn="ctr">
              <a:buNone/>
            </a:pPr>
            <a:r>
              <a:rPr lang="es-CO" dirty="0"/>
              <a:t>Esas ciudades fueron borradas de la faz de la tierra con fuego y azufre que Dios les envió, y eso debido a que estaban atestadas de fornicación y homosexualismo. Es por eso que Judas dice:</a:t>
            </a:r>
          </a:p>
          <a:p>
            <a:pPr marL="0" indent="0" algn="ctr">
              <a:buNone/>
            </a:pPr>
            <a:r>
              <a:rPr lang="es-CO" dirty="0"/>
              <a:t>“</a:t>
            </a:r>
            <a:r>
              <a:rPr lang="es-CO" b="1" i="1" dirty="0"/>
              <a:t>como Sodoma y Gomorra y las ciudades vecinas, las cuales de la misma manera que aquéllos, habiendo fornicado e ido en pos de vicios contra naturaleza, fueron puestas por ejemplo, sufriendo el castigo del fuego eterno</a:t>
            </a:r>
            <a:r>
              <a:rPr lang="es-CO" dirty="0"/>
              <a:t>” </a:t>
            </a:r>
            <a:r>
              <a:rPr lang="es-CO" dirty="0">
                <a:solidFill>
                  <a:srgbClr val="FF0000"/>
                </a:solidFill>
              </a:rPr>
              <a:t>(Judas 7).</a:t>
            </a:r>
          </a:p>
          <a:p>
            <a:endParaRPr lang="es-CO" dirty="0"/>
          </a:p>
        </p:txBody>
      </p:sp>
    </p:spTree>
    <p:extLst>
      <p:ext uri="{BB962C8B-B14F-4D97-AF65-F5344CB8AC3E}">
        <p14:creationId xmlns:p14="http://schemas.microsoft.com/office/powerpoint/2010/main" val="2537354384"/>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additive="base">
                                        <p:cTn id="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4" end="4"/>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anim calcmode="lin" valueType="num">
                                      <p:cBhvr additive="base">
                                        <p:cTn id="1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6" end="6"/>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7" end="7"/>
                                            </p:txEl>
                                          </p:spTgt>
                                        </p:tgtEl>
                                        <p:attrNameLst>
                                          <p:attrName>style.visibility</p:attrName>
                                        </p:attrNameLst>
                                      </p:cBhvr>
                                      <p:to>
                                        <p:strVal val="visible"/>
                                      </p:to>
                                    </p:set>
                                    <p:anim calcmode="lin" valueType="num">
                                      <p:cBhvr additive="base">
                                        <p:cTn id="15"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493D393-B032-4AA6-8328-B8C05C7CC110}"/>
              </a:ext>
            </a:extLst>
          </p:cNvPr>
          <p:cNvSpPr>
            <a:spLocks noGrp="1"/>
          </p:cNvSpPr>
          <p:nvPr>
            <p:ph type="title"/>
          </p:nvPr>
        </p:nvSpPr>
        <p:spPr>
          <a:xfrm>
            <a:off x="436265" y="223328"/>
            <a:ext cx="8229600" cy="1143000"/>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fontScale="90000"/>
          </a:bodyPr>
          <a:lstStyle/>
          <a:p>
            <a:r>
              <a:rPr lang="es-CO" dirty="0"/>
              <a:t>Pecados que ocasionaron la destrucción de Sodoma y Gomorra.</a:t>
            </a:r>
          </a:p>
        </p:txBody>
      </p:sp>
      <p:sp>
        <p:nvSpPr>
          <p:cNvPr id="3" name="Marcador de contenido 2">
            <a:extLst>
              <a:ext uri="{FF2B5EF4-FFF2-40B4-BE49-F238E27FC236}">
                <a16:creationId xmlns:a16="http://schemas.microsoft.com/office/drawing/2014/main" id="{074EF80F-5BA7-4131-99C4-A6D30913EA08}"/>
              </a:ext>
            </a:extLst>
          </p:cNvPr>
          <p:cNvSpPr>
            <a:spLocks noGrp="1"/>
          </p:cNvSpPr>
          <p:nvPr>
            <p:ph idx="1"/>
          </p:nvPr>
        </p:nvSpPr>
        <p:spPr>
          <a:xfrm>
            <a:off x="436265" y="5336654"/>
            <a:ext cx="8229600" cy="1152128"/>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fontScale="92500"/>
          </a:bodyPr>
          <a:lstStyle/>
          <a:p>
            <a:pPr marL="0" indent="0" algn="ctr">
              <a:buNone/>
            </a:pPr>
            <a:r>
              <a:rPr lang="es-CO" sz="2800" b="1" dirty="0"/>
              <a:t>De paso; recordemos que Cristo dijo que esta situación se repetiría poco antes de la 2VC </a:t>
            </a:r>
            <a:r>
              <a:rPr lang="es-CO" sz="2800" b="1" dirty="0">
                <a:solidFill>
                  <a:srgbClr val="FF0000"/>
                </a:solidFill>
              </a:rPr>
              <a:t>(ver Luc.17:26-33).  </a:t>
            </a:r>
          </a:p>
        </p:txBody>
      </p:sp>
      <p:pic>
        <p:nvPicPr>
          <p:cNvPr id="4" name="Imagen 3">
            <a:extLst>
              <a:ext uri="{FF2B5EF4-FFF2-40B4-BE49-F238E27FC236}">
                <a16:creationId xmlns:a16="http://schemas.microsoft.com/office/drawing/2014/main" id="{63D63D56-688A-494C-A445-59831DCC93E3}"/>
              </a:ext>
            </a:extLst>
          </p:cNvPr>
          <p:cNvPicPr>
            <a:picLocks noChangeAspect="1"/>
          </p:cNvPicPr>
          <p:nvPr/>
        </p:nvPicPr>
        <p:blipFill>
          <a:blip r:embed="rId2"/>
          <a:stretch>
            <a:fillRect/>
          </a:stretch>
        </p:blipFill>
        <p:spPr>
          <a:xfrm>
            <a:off x="456194" y="1772816"/>
            <a:ext cx="3971789" cy="3312368"/>
          </a:xfrm>
          <a:prstGeom prst="rect">
            <a:avLst/>
          </a:prstGeom>
        </p:spPr>
      </p:pic>
      <p:pic>
        <p:nvPicPr>
          <p:cNvPr id="6" name="Imagen 5">
            <a:extLst>
              <a:ext uri="{FF2B5EF4-FFF2-40B4-BE49-F238E27FC236}">
                <a16:creationId xmlns:a16="http://schemas.microsoft.com/office/drawing/2014/main" id="{D7930442-3EA7-46F4-A18A-B9F2F7AF0118}"/>
              </a:ext>
            </a:extLst>
          </p:cNvPr>
          <p:cNvPicPr>
            <a:picLocks noChangeAspect="1"/>
          </p:cNvPicPr>
          <p:nvPr/>
        </p:nvPicPr>
        <p:blipFill>
          <a:blip r:embed="rId3"/>
          <a:stretch>
            <a:fillRect/>
          </a:stretch>
        </p:blipFill>
        <p:spPr>
          <a:xfrm>
            <a:off x="4932040" y="1772817"/>
            <a:ext cx="3733825" cy="3312368"/>
          </a:xfrm>
          <a:prstGeom prst="rect">
            <a:avLst/>
          </a:prstGeom>
        </p:spPr>
      </p:pic>
    </p:spTree>
    <p:extLst>
      <p:ext uri="{BB962C8B-B14F-4D97-AF65-F5344CB8AC3E}">
        <p14:creationId xmlns:p14="http://schemas.microsoft.com/office/powerpoint/2010/main" val="3211573965"/>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5F0A5B48-AE92-4028-8FD0-3F91724EAE31}"/>
              </a:ext>
            </a:extLst>
          </p:cNvPr>
          <p:cNvSpPr>
            <a:spLocks noGrp="1"/>
          </p:cNvSpPr>
          <p:nvPr>
            <p:ph idx="1"/>
          </p:nvPr>
        </p:nvSpPr>
        <p:spPr>
          <a:xfrm>
            <a:off x="457200" y="260648"/>
            <a:ext cx="8229600" cy="6264696"/>
          </a:xfrm>
          <a:effectLst>
            <a:glow rad="228600">
              <a:schemeClr val="accent4">
                <a:satMod val="175000"/>
                <a:alpha val="40000"/>
              </a:schemeClr>
            </a:glow>
          </a:effectLst>
        </p:spPr>
        <p:style>
          <a:lnRef idx="2">
            <a:schemeClr val="accent4"/>
          </a:lnRef>
          <a:fillRef idx="1">
            <a:schemeClr val="lt1"/>
          </a:fillRef>
          <a:effectRef idx="0">
            <a:schemeClr val="accent4"/>
          </a:effectRef>
          <a:fontRef idx="minor">
            <a:schemeClr val="dk1"/>
          </a:fontRef>
        </p:style>
        <p:txBody>
          <a:bodyPr>
            <a:normAutofit fontScale="77500" lnSpcReduction="20000"/>
          </a:bodyPr>
          <a:lstStyle/>
          <a:p>
            <a:pPr marL="0" indent="0" algn="ctr">
              <a:buNone/>
            </a:pPr>
            <a:r>
              <a:rPr lang="es-CO" dirty="0"/>
              <a:t>En Apocalipsis leemos que el destino que espera los fornicarios es el lago que arde con fuego y azufre, que es la muerte segunda:  “</a:t>
            </a:r>
            <a:r>
              <a:rPr lang="es-CO" b="1" i="1" dirty="0"/>
              <a:t>Pero los cobardes e incrédulos, los abominables y homicidas, los fornicarios y hechiceros, los idólatras y todos los mentirosos tendrán su parte en el lago que arde con fuego y azufre, que es la muerte segunda</a:t>
            </a:r>
            <a:r>
              <a:rPr lang="es-CO" dirty="0"/>
              <a:t>”. </a:t>
            </a:r>
            <a:r>
              <a:rPr lang="es-CO" dirty="0">
                <a:solidFill>
                  <a:srgbClr val="FF0000"/>
                </a:solidFill>
              </a:rPr>
              <a:t>(Ver Apocalipsis 21:8). </a:t>
            </a:r>
          </a:p>
          <a:p>
            <a:pPr marL="0" indent="0" algn="ctr">
              <a:buNone/>
            </a:pPr>
            <a:r>
              <a:rPr lang="es-CO" dirty="0"/>
              <a:t>Pero este es el final que experimentarán, no sólo los que son inmorales y que nunca se han arrepentido y convertido – como los habitantes de aquellas ciudades -, sino también aquellos que un día se habían arrepentido y convertido y que luego se han convertido en inmoral sin arrepentirse de su fornicación. Es por eso que Pablo dice a los Corintios:  “¿No sabéis que los injustos no heredarán el reino de Dios? No erréis; ni los fornicarios, ni los idólatras, ni los adúlteros, ni los afeminados, ni los que se echan con varones”, </a:t>
            </a:r>
            <a:r>
              <a:rPr lang="es-CO" dirty="0">
                <a:solidFill>
                  <a:srgbClr val="FF0000"/>
                </a:solidFill>
              </a:rPr>
              <a:t>(1 Corintios 6:9), </a:t>
            </a:r>
          </a:p>
          <a:p>
            <a:pPr marL="0" indent="0">
              <a:buNone/>
            </a:pPr>
            <a:r>
              <a:rPr lang="es-CO" dirty="0"/>
              <a:t>Y también a los santos de Galacia </a:t>
            </a:r>
            <a:r>
              <a:rPr lang="es-CO" dirty="0">
                <a:solidFill>
                  <a:srgbClr val="FF0000"/>
                </a:solidFill>
              </a:rPr>
              <a:t>(Ver Gálatas 5:19,21) </a:t>
            </a:r>
            <a:r>
              <a:rPr lang="es-CO" dirty="0"/>
              <a:t>¡que los que se dan a la fornicación no heredarán el reino de Dios¡</a:t>
            </a:r>
          </a:p>
          <a:p>
            <a:endParaRPr lang="es-CO" dirty="0"/>
          </a:p>
        </p:txBody>
      </p:sp>
    </p:spTree>
    <p:extLst>
      <p:ext uri="{BB962C8B-B14F-4D97-AF65-F5344CB8AC3E}">
        <p14:creationId xmlns:p14="http://schemas.microsoft.com/office/powerpoint/2010/main" val="3089813805"/>
      </p:ext>
    </p:extLst>
  </p:cSld>
  <p:clrMapOvr>
    <a:masterClrMapping/>
  </p:clrMapOvr>
  <mc:AlternateContent xmlns:mc="http://schemas.openxmlformats.org/markup-compatibility/2006">
    <mc:Choice xmlns:p14="http://schemas.microsoft.com/office/powerpoint/2010/main" Requires="p14">
      <p:transition spd="slow" p14:dur="3000">
        <p14:shre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circle(in)">
                                      <p:cBhvr>
                                        <p:cTn id="14"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C6168DC0-7555-4EBE-AD2C-14534DE67507}"/>
              </a:ext>
            </a:extLst>
          </p:cNvPr>
          <p:cNvSpPr>
            <a:spLocks noGrp="1"/>
          </p:cNvSpPr>
          <p:nvPr>
            <p:ph idx="1"/>
          </p:nvPr>
        </p:nvSpPr>
        <p:spPr>
          <a:xfrm>
            <a:off x="457200" y="260648"/>
            <a:ext cx="8229600" cy="6336704"/>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fontScale="85000" lnSpcReduction="20000"/>
          </a:bodyPr>
          <a:lstStyle/>
          <a:p>
            <a:pPr marL="0" indent="0" algn="ctr">
              <a:buNone/>
            </a:pPr>
            <a:r>
              <a:rPr lang="es-CO" dirty="0"/>
              <a:t>Nos preguntamos: ¿Qué sentido tendrían, estas advertencias dadas a los santos, si también los creyentes que se abandonan a la fornicación y no se arrepienten de sus malas acciones, heredarán el reino de Dios? </a:t>
            </a:r>
          </a:p>
          <a:p>
            <a:pPr marL="0" indent="0" algn="ctr">
              <a:buNone/>
            </a:pPr>
            <a:endParaRPr lang="es-CO" dirty="0"/>
          </a:p>
          <a:p>
            <a:pPr marL="0" indent="0" algn="ctr">
              <a:buNone/>
            </a:pPr>
            <a:r>
              <a:rPr lang="es-CO" dirty="0"/>
              <a:t>¿Ustedes entienden entonces porque el escritor a los Hebreos dice a los santos que “</a:t>
            </a:r>
            <a:r>
              <a:rPr lang="es-CO" b="1" i="1" dirty="0"/>
              <a:t>no sea que haya algún fornicario</a:t>
            </a:r>
            <a:r>
              <a:rPr lang="es-CO" dirty="0"/>
              <a:t>?” </a:t>
            </a:r>
            <a:r>
              <a:rPr lang="es-CO" dirty="0">
                <a:solidFill>
                  <a:srgbClr val="FF0000"/>
                </a:solidFill>
              </a:rPr>
              <a:t>(Hebreos 12:15). </a:t>
            </a:r>
          </a:p>
          <a:p>
            <a:pPr marL="0" indent="0" algn="ctr">
              <a:buNone/>
            </a:pPr>
            <a:r>
              <a:rPr lang="es-CO" dirty="0"/>
              <a:t>Porque un creyente que se entrega a la fornicación (y no se arrepiente), dado que se niega a seguir la santidad, no heredará el reino de Dios y por lo tanto no verá al Señor.</a:t>
            </a:r>
          </a:p>
          <a:p>
            <a:pPr marL="0" indent="0" algn="ctr">
              <a:buNone/>
            </a:pPr>
            <a:endParaRPr lang="es-CO" dirty="0"/>
          </a:p>
          <a:p>
            <a:pPr marL="0" indent="0" algn="ctr">
              <a:buNone/>
            </a:pPr>
            <a:r>
              <a:rPr lang="es-CO" dirty="0"/>
              <a:t>Quiero decir algo ahora acerca de la exhortación “</a:t>
            </a:r>
            <a:r>
              <a:rPr lang="es-CO" b="1" i="1" dirty="0"/>
              <a:t>no sea que haya algún … profano, como Esaú, que por una sola comida vendió su primogenitura</a:t>
            </a:r>
            <a:r>
              <a:rPr lang="es-CO" dirty="0"/>
              <a:t>” </a:t>
            </a:r>
            <a:r>
              <a:rPr lang="es-CO" dirty="0">
                <a:solidFill>
                  <a:srgbClr val="FF0000"/>
                </a:solidFill>
              </a:rPr>
              <a:t>(Hebreos 12:16), </a:t>
            </a:r>
            <a:r>
              <a:rPr lang="es-CO" dirty="0"/>
              <a:t>porque también confirma que sin santidad nadie de los santos verá al Señor.</a:t>
            </a:r>
          </a:p>
          <a:p>
            <a:endParaRPr lang="es-CO" dirty="0"/>
          </a:p>
        </p:txBody>
      </p:sp>
    </p:spTree>
    <p:extLst>
      <p:ext uri="{BB962C8B-B14F-4D97-AF65-F5344CB8AC3E}">
        <p14:creationId xmlns:p14="http://schemas.microsoft.com/office/powerpoint/2010/main" val="27427085"/>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1000"/>
                                        <p:tgtEl>
                                          <p:spTgt spid="3">
                                            <p:txEl>
                                              <p:pRg st="3" end="3"/>
                                            </p:txEl>
                                          </p:spTgt>
                                        </p:tgtEl>
                                      </p:cBhvr>
                                    </p:animEffect>
                                    <p:anim calcmode="lin" valueType="num">
                                      <p:cBhvr>
                                        <p:cTn id="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5" end="5"/>
                                            </p:txEl>
                                          </p:spTgt>
                                        </p:tgtEl>
                                        <p:attrNameLst>
                                          <p:attrName>style.visibility</p:attrName>
                                        </p:attrNameLst>
                                      </p:cBhvr>
                                      <p:to>
                                        <p:strVal val="visible"/>
                                      </p:to>
                                    </p:set>
                                    <p:animEffect transition="in" filter="fade">
                                      <p:cBhvr>
                                        <p:cTn id="12" dur="1000"/>
                                        <p:tgtEl>
                                          <p:spTgt spid="3">
                                            <p:txEl>
                                              <p:pRg st="5" end="5"/>
                                            </p:txEl>
                                          </p:spTgt>
                                        </p:tgtEl>
                                      </p:cBhvr>
                                    </p:animEffect>
                                    <p:anim calcmode="lin" valueType="num">
                                      <p:cBhvr>
                                        <p:cTn id="1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4C9453D0-05BA-415A-87A5-BA9F1222F702}"/>
              </a:ext>
            </a:extLst>
          </p:cNvPr>
          <p:cNvSpPr>
            <a:spLocks noGrp="1"/>
          </p:cNvSpPr>
          <p:nvPr>
            <p:ph idx="1"/>
          </p:nvPr>
        </p:nvSpPr>
        <p:spPr>
          <a:xfrm>
            <a:off x="457200" y="332656"/>
            <a:ext cx="8229600" cy="6120680"/>
          </a:xfrm>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txBody>
          <a:bodyPr>
            <a:normAutofit fontScale="85000" lnSpcReduction="10000"/>
          </a:bodyPr>
          <a:lstStyle/>
          <a:p>
            <a:pPr marL="0" indent="0" algn="ctr">
              <a:buNone/>
            </a:pPr>
            <a:r>
              <a:rPr lang="es-CO" dirty="0"/>
              <a:t>Ahora, note que nosotros somos llamados la congregación de los primogénitos que están inscritos en los cielos </a:t>
            </a:r>
            <a:r>
              <a:rPr lang="es-CO" dirty="0">
                <a:solidFill>
                  <a:srgbClr val="FF0000"/>
                </a:solidFill>
              </a:rPr>
              <a:t>(Hebreos 12:23), </a:t>
            </a:r>
            <a:r>
              <a:rPr lang="es-CO" dirty="0"/>
              <a:t>porque “</a:t>
            </a:r>
            <a:r>
              <a:rPr lang="es-CO" b="1" i="1" dirty="0"/>
              <a:t>El, de su voluntad, nos hizo nacer por la palabra de verdad, para que seamos primicias de sus criaturas</a:t>
            </a:r>
            <a:r>
              <a:rPr lang="es-CO" dirty="0"/>
              <a:t>” </a:t>
            </a:r>
            <a:r>
              <a:rPr lang="es-CO" dirty="0">
                <a:solidFill>
                  <a:srgbClr val="FF0000"/>
                </a:solidFill>
              </a:rPr>
              <a:t>(Santiago 1:18).</a:t>
            </a:r>
          </a:p>
          <a:p>
            <a:pPr marL="0" indent="0" algn="ctr">
              <a:buNone/>
            </a:pPr>
            <a:endParaRPr lang="es-CO" dirty="0"/>
          </a:p>
          <a:p>
            <a:pPr marL="0" indent="0" algn="ctr">
              <a:buNone/>
            </a:pPr>
            <a:r>
              <a:rPr lang="es-CO" dirty="0"/>
              <a:t>Por lo tanto, tenemos una primogenitura preciosa que tenemos que conservar, primogenitura que nos permitirá heredar el reino de Dios. Esto explica porque la Escritura nos advierte de no convertirse profanos como Esaú, porque Esaú vendió su primogenitura a cambio de pan y una sopa de lentejas, menospreciando su primogenitura, como está escrito:</a:t>
            </a:r>
          </a:p>
          <a:p>
            <a:pPr marL="0" indent="0" algn="ctr">
              <a:buNone/>
            </a:pPr>
            <a:r>
              <a:rPr lang="es-CO" dirty="0"/>
              <a:t>“</a:t>
            </a:r>
            <a:r>
              <a:rPr lang="es-CO" b="1" i="1" dirty="0"/>
              <a:t>Así menospreció Esaú la primogenitura</a:t>
            </a:r>
            <a:r>
              <a:rPr lang="es-CO" dirty="0"/>
              <a:t>” </a:t>
            </a:r>
          </a:p>
          <a:p>
            <a:pPr marL="0" indent="0" algn="ctr">
              <a:buNone/>
            </a:pPr>
            <a:r>
              <a:rPr lang="es-CO" dirty="0">
                <a:solidFill>
                  <a:srgbClr val="FF0000"/>
                </a:solidFill>
              </a:rPr>
              <a:t>(Génesis 25:34).</a:t>
            </a:r>
          </a:p>
          <a:p>
            <a:endParaRPr lang="es-CO" dirty="0"/>
          </a:p>
        </p:txBody>
      </p:sp>
    </p:spTree>
    <p:extLst>
      <p:ext uri="{BB962C8B-B14F-4D97-AF65-F5344CB8AC3E}">
        <p14:creationId xmlns:p14="http://schemas.microsoft.com/office/powerpoint/2010/main" val="135237140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81EBEA93-AB79-4607-9B01-7AF6B312E967}"/>
              </a:ext>
            </a:extLst>
          </p:cNvPr>
          <p:cNvSpPr>
            <a:spLocks noGrp="1"/>
          </p:cNvSpPr>
          <p:nvPr>
            <p:ph idx="1"/>
          </p:nvPr>
        </p:nvSpPr>
        <p:spPr>
          <a:xfrm>
            <a:off x="457200" y="404664"/>
            <a:ext cx="8229600" cy="6264696"/>
          </a:xfrm>
        </p:spPr>
        <p:txBody>
          <a:bodyPr>
            <a:normAutofit fontScale="77500" lnSpcReduction="20000"/>
          </a:bodyPr>
          <a:lstStyle/>
          <a:p>
            <a:pPr marL="0" indent="0" algn="ctr">
              <a:buNone/>
            </a:pPr>
            <a:r>
              <a:rPr lang="es-CO" dirty="0"/>
              <a:t>Así que si menospreciaremos nuestra primogenitura retrocediendo, nos convertiremos en profanos, como Esaú, porque tendremos como profana la sangre del pacto por la cual somos santificados. Y convertirse en profanos significa convertirse en enemigos de Dios y incurrir en su venganza, como el escritor a los Hebreos dice:</a:t>
            </a:r>
          </a:p>
          <a:p>
            <a:pPr marL="0" indent="0" algn="ctr">
              <a:buNone/>
            </a:pPr>
            <a:r>
              <a:rPr lang="es-CO" dirty="0"/>
              <a:t>“</a:t>
            </a:r>
            <a:r>
              <a:rPr lang="es-CO" b="1" i="1" dirty="0"/>
              <a:t>Porque si pecáremos voluntariamente después de haber recibido el conocimiento de la verdad, ya no queda más sacrificio por los pecados, sino una horrenda expectación de juicio, y de hervor de fuego que ha de devorar a los adversarios. El que viola la ley de Moisés, por el testimonio de dos o de tres testigos muere irremisiblemente. ¿Cuánto mayor castigo pensáis que merecerá el que pisoteare al Hijo de Dios, y tuviere por inmunda la sangre del pacto en la cual fue santificado, e hiciere afrenta al Espíritu de gracia? Pues conocemos al que dijo: Mía es la venganza, yo daré el pago, dice el Señor. Y otra vez: El Señor juzgará a su pueblo. ¡Horrenda cosa es caer en manos del Dios vivo!” </a:t>
            </a:r>
          </a:p>
          <a:p>
            <a:pPr marL="0" indent="0" algn="ctr">
              <a:buNone/>
            </a:pPr>
            <a:r>
              <a:rPr lang="es-CO" dirty="0">
                <a:solidFill>
                  <a:srgbClr val="FF0000"/>
                </a:solidFill>
              </a:rPr>
              <a:t>( Hebreos 10:26-31).</a:t>
            </a:r>
          </a:p>
          <a:p>
            <a:endParaRPr lang="es-CO" dirty="0"/>
          </a:p>
        </p:txBody>
      </p:sp>
    </p:spTree>
    <p:extLst>
      <p:ext uri="{BB962C8B-B14F-4D97-AF65-F5344CB8AC3E}">
        <p14:creationId xmlns:p14="http://schemas.microsoft.com/office/powerpoint/2010/main" val="246400798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8333C3D-9AF7-4FBC-9D28-0B63A0B3DF04}"/>
              </a:ext>
            </a:extLst>
          </p:cNvPr>
          <p:cNvSpPr>
            <a:spLocks noGrp="1"/>
          </p:cNvSpPr>
          <p:nvPr>
            <p:ph type="title"/>
          </p:nvPr>
        </p:nvSpPr>
        <p:spPr>
          <a:xfrm>
            <a:off x="457200" y="274638"/>
            <a:ext cx="8229600" cy="1498178"/>
          </a:xfrm>
        </p:spPr>
        <p:style>
          <a:lnRef idx="2">
            <a:schemeClr val="dk1"/>
          </a:lnRef>
          <a:fillRef idx="1">
            <a:schemeClr val="lt1"/>
          </a:fillRef>
          <a:effectRef idx="0">
            <a:schemeClr val="dk1"/>
          </a:effectRef>
          <a:fontRef idx="minor">
            <a:schemeClr val="dk1"/>
          </a:fontRef>
        </p:style>
        <p:txBody>
          <a:bodyPr>
            <a:noAutofit/>
          </a:bodyPr>
          <a:lstStyle/>
          <a:p>
            <a:r>
              <a:rPr lang="es-CO" sz="2400" u="sng" dirty="0"/>
              <a:t>Porque si pecáremos voluntariamente después de haber recibido el conocimiento de la verdad</a:t>
            </a:r>
            <a:r>
              <a:rPr lang="es-CO" sz="2400" dirty="0"/>
              <a:t>, ya no queda más sacrificio por los pecados, sino una horrenda expectación de juicio, </a:t>
            </a:r>
            <a:r>
              <a:rPr lang="es-CO" sz="2400" u="sng" dirty="0"/>
              <a:t>y de hervor de fuego que ha de devorar a los adversarios</a:t>
            </a:r>
            <a:r>
              <a:rPr lang="es-CO" sz="2400" dirty="0"/>
              <a:t>. </a:t>
            </a:r>
          </a:p>
        </p:txBody>
      </p:sp>
      <p:sp>
        <p:nvSpPr>
          <p:cNvPr id="3" name="Marcador de contenido 2">
            <a:extLst>
              <a:ext uri="{FF2B5EF4-FFF2-40B4-BE49-F238E27FC236}">
                <a16:creationId xmlns:a16="http://schemas.microsoft.com/office/drawing/2014/main" id="{39B20AD9-EDC7-4E80-BEF6-9E0A22E00168}"/>
              </a:ext>
            </a:extLst>
          </p:cNvPr>
          <p:cNvSpPr>
            <a:spLocks noGrp="1"/>
          </p:cNvSpPr>
          <p:nvPr>
            <p:ph idx="1"/>
          </p:nvPr>
        </p:nvSpPr>
        <p:spPr>
          <a:xfrm>
            <a:off x="457200" y="5258941"/>
            <a:ext cx="8229600" cy="1410419"/>
          </a:xfrm>
        </p:spPr>
        <p:style>
          <a:lnRef idx="2">
            <a:schemeClr val="dk1"/>
          </a:lnRef>
          <a:fillRef idx="1">
            <a:schemeClr val="lt1"/>
          </a:fillRef>
          <a:effectRef idx="0">
            <a:schemeClr val="dk1"/>
          </a:effectRef>
          <a:fontRef idx="minor">
            <a:schemeClr val="dk1"/>
          </a:fontRef>
        </p:style>
        <p:txBody>
          <a:bodyPr>
            <a:normAutofit lnSpcReduction="10000"/>
          </a:bodyPr>
          <a:lstStyle/>
          <a:p>
            <a:pPr marL="0" indent="0" algn="ctr">
              <a:buNone/>
            </a:pPr>
            <a:r>
              <a:rPr lang="es-CO" dirty="0"/>
              <a:t>¿Si para Dios es ofensivo la violación de su Ley por parte de los incrédulos, cuanto mayor será, la violación por parte de un creyente apóstata? </a:t>
            </a:r>
          </a:p>
        </p:txBody>
      </p:sp>
      <p:pic>
        <p:nvPicPr>
          <p:cNvPr id="4" name="Imagen 3">
            <a:extLst>
              <a:ext uri="{FF2B5EF4-FFF2-40B4-BE49-F238E27FC236}">
                <a16:creationId xmlns:a16="http://schemas.microsoft.com/office/drawing/2014/main" id="{51A9F3E9-3592-4F8F-A89A-962ED378B89A}"/>
              </a:ext>
            </a:extLst>
          </p:cNvPr>
          <p:cNvPicPr>
            <a:picLocks noChangeAspect="1"/>
          </p:cNvPicPr>
          <p:nvPr/>
        </p:nvPicPr>
        <p:blipFill>
          <a:blip r:embed="rId2"/>
          <a:stretch>
            <a:fillRect/>
          </a:stretch>
        </p:blipFill>
        <p:spPr>
          <a:xfrm>
            <a:off x="4932040" y="1916832"/>
            <a:ext cx="3754760" cy="3198093"/>
          </a:xfrm>
          <a:prstGeom prst="rect">
            <a:avLst/>
          </a:prstGeom>
        </p:spPr>
      </p:pic>
      <p:pic>
        <p:nvPicPr>
          <p:cNvPr id="5" name="Imagen 4">
            <a:extLst>
              <a:ext uri="{FF2B5EF4-FFF2-40B4-BE49-F238E27FC236}">
                <a16:creationId xmlns:a16="http://schemas.microsoft.com/office/drawing/2014/main" id="{2B09263B-0557-4A76-9B17-5FA675621CA1}"/>
              </a:ext>
            </a:extLst>
          </p:cNvPr>
          <p:cNvPicPr>
            <a:picLocks noChangeAspect="1"/>
          </p:cNvPicPr>
          <p:nvPr/>
        </p:nvPicPr>
        <p:blipFill>
          <a:blip r:embed="rId3"/>
          <a:stretch>
            <a:fillRect/>
          </a:stretch>
        </p:blipFill>
        <p:spPr>
          <a:xfrm>
            <a:off x="471948" y="1916832"/>
            <a:ext cx="4172060" cy="3198093"/>
          </a:xfrm>
          <a:prstGeom prst="rect">
            <a:avLst/>
          </a:prstGeom>
        </p:spPr>
      </p:pic>
    </p:spTree>
    <p:extLst>
      <p:ext uri="{BB962C8B-B14F-4D97-AF65-F5344CB8AC3E}">
        <p14:creationId xmlns:p14="http://schemas.microsoft.com/office/powerpoint/2010/main" val="1008021625"/>
      </p:ext>
    </p:extLst>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35431CA8-E132-4C16-8BFB-7CA7782EB34D}"/>
              </a:ext>
            </a:extLst>
          </p:cNvPr>
          <p:cNvSpPr>
            <a:spLocks noGrp="1"/>
          </p:cNvSpPr>
          <p:nvPr>
            <p:ph idx="1"/>
          </p:nvPr>
        </p:nvSpPr>
        <p:spPr>
          <a:xfrm>
            <a:off x="457200" y="389917"/>
            <a:ext cx="8229600" cy="1382899"/>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a:bodyPr>
          <a:lstStyle/>
          <a:p>
            <a:pPr marL="0" indent="0" algn="ctr">
              <a:buNone/>
            </a:pPr>
            <a:r>
              <a:rPr lang="es-CO" sz="2400" dirty="0"/>
              <a:t>Entonces, quien se convierte en profano, ha dejado de seguir la santificación, y por lo tanto no va a heredar el reino de Dios, este no verá al Señor.</a:t>
            </a:r>
          </a:p>
        </p:txBody>
      </p:sp>
      <p:pic>
        <p:nvPicPr>
          <p:cNvPr id="4" name="Imagen 3">
            <a:extLst>
              <a:ext uri="{FF2B5EF4-FFF2-40B4-BE49-F238E27FC236}">
                <a16:creationId xmlns:a16="http://schemas.microsoft.com/office/drawing/2014/main" id="{31BF1DA1-0F55-417F-9EBF-AFEA6311BB98}"/>
              </a:ext>
            </a:extLst>
          </p:cNvPr>
          <p:cNvPicPr>
            <a:picLocks noChangeAspect="1"/>
          </p:cNvPicPr>
          <p:nvPr/>
        </p:nvPicPr>
        <p:blipFill>
          <a:blip r:embed="rId2"/>
          <a:stretch>
            <a:fillRect/>
          </a:stretch>
        </p:blipFill>
        <p:spPr>
          <a:xfrm>
            <a:off x="5364088" y="2276872"/>
            <a:ext cx="3528392" cy="2520280"/>
          </a:xfrm>
          <a:prstGeom prst="rect">
            <a:avLst/>
          </a:prstGeom>
        </p:spPr>
      </p:pic>
      <p:sp>
        <p:nvSpPr>
          <p:cNvPr id="5" name="Rectángulo 4">
            <a:extLst>
              <a:ext uri="{FF2B5EF4-FFF2-40B4-BE49-F238E27FC236}">
                <a16:creationId xmlns:a16="http://schemas.microsoft.com/office/drawing/2014/main" id="{92381BEC-419C-437F-A2F4-F828B7AE989F}"/>
              </a:ext>
            </a:extLst>
          </p:cNvPr>
          <p:cNvSpPr/>
          <p:nvPr/>
        </p:nvSpPr>
        <p:spPr>
          <a:xfrm>
            <a:off x="457200" y="2060848"/>
            <a:ext cx="4572000" cy="4893647"/>
          </a:xfrm>
          <a:prstGeom prst="rect">
            <a:avLst/>
          </a:prstGeom>
        </p:spPr>
        <p:txBody>
          <a:bodyPr>
            <a:spAutoFit/>
          </a:bodyPr>
          <a:lstStyle/>
          <a:p>
            <a:pPr algn="ctr"/>
            <a:r>
              <a:rPr lang="es-CO" sz="2400" dirty="0"/>
              <a:t>Vamos a continuar porque hay más que decir para refutar esta falsa explicación que dan estos falsos maestros a las palabras “</a:t>
            </a:r>
            <a:r>
              <a:rPr lang="es-CO" sz="2400" b="1" dirty="0"/>
              <a:t>nadie verá al Señor</a:t>
            </a:r>
            <a:r>
              <a:rPr lang="es-CO" sz="2400" dirty="0"/>
              <a:t>”, pero esta vez nos centraremos en el significado de “</a:t>
            </a:r>
            <a:r>
              <a:rPr lang="es-CO" sz="2400" b="1" dirty="0"/>
              <a:t>verá al Señor</a:t>
            </a:r>
            <a:r>
              <a:rPr lang="es-CO" sz="2400" dirty="0"/>
              <a:t>” mostrándoles que significa “</a:t>
            </a:r>
            <a:r>
              <a:rPr lang="es-CO" sz="2400" b="1" dirty="0"/>
              <a:t>ver al Señor</a:t>
            </a:r>
            <a:r>
              <a:rPr lang="es-CO" sz="2400" dirty="0"/>
              <a:t>”, y no puede ser de otra manera teniendo en cuenta que acabamos de demostrar que “</a:t>
            </a:r>
            <a:r>
              <a:rPr lang="es-CO" sz="2400" b="1" dirty="0"/>
              <a:t>nadie</a:t>
            </a:r>
            <a:r>
              <a:rPr lang="es-CO" sz="2400" dirty="0"/>
              <a:t>” se refiere a los santos que están llamados a seguir la santidad.</a:t>
            </a:r>
          </a:p>
        </p:txBody>
      </p:sp>
      <p:sp>
        <p:nvSpPr>
          <p:cNvPr id="6" name="Rectángulo 5">
            <a:extLst>
              <a:ext uri="{FF2B5EF4-FFF2-40B4-BE49-F238E27FC236}">
                <a16:creationId xmlns:a16="http://schemas.microsoft.com/office/drawing/2014/main" id="{2A1356F6-A730-4D63-9581-5485C6959232}"/>
              </a:ext>
            </a:extLst>
          </p:cNvPr>
          <p:cNvSpPr/>
          <p:nvPr/>
        </p:nvSpPr>
        <p:spPr>
          <a:xfrm>
            <a:off x="5364088" y="4941168"/>
            <a:ext cx="3528392" cy="1754326"/>
          </a:xfrm>
          <a:prstGeom prst="rect">
            <a:avLst/>
          </a:prstGeo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wrap="square">
            <a:spAutoFit/>
          </a:bodyPr>
          <a:lstStyle/>
          <a:p>
            <a:pPr algn="ctr"/>
            <a:r>
              <a:rPr lang="es-CO" dirty="0"/>
              <a:t>Ahora, Jesucristo dijo:</a:t>
            </a:r>
          </a:p>
          <a:p>
            <a:pPr algn="ctr"/>
            <a:r>
              <a:rPr lang="es-CO" dirty="0"/>
              <a:t>“</a:t>
            </a:r>
            <a:r>
              <a:rPr lang="es-CO" b="1" dirty="0"/>
              <a:t>Bienaventurados los de limpio corazón, porque ellos verán a Dios</a:t>
            </a:r>
            <a:r>
              <a:rPr lang="es-CO" dirty="0"/>
              <a:t>” </a:t>
            </a:r>
            <a:r>
              <a:rPr lang="es-CO" dirty="0">
                <a:solidFill>
                  <a:srgbClr val="FF0000"/>
                </a:solidFill>
              </a:rPr>
              <a:t>(Mateo 5:8)</a:t>
            </a:r>
            <a:r>
              <a:rPr lang="es-CO" dirty="0"/>
              <a:t>. Y “</a:t>
            </a:r>
            <a:r>
              <a:rPr lang="es-CO" b="1" dirty="0"/>
              <a:t>El que persevere hasta el fin, este será salvo</a:t>
            </a:r>
            <a:r>
              <a:rPr lang="es-CO" dirty="0"/>
              <a:t>” </a:t>
            </a:r>
            <a:r>
              <a:rPr lang="es-CO" dirty="0">
                <a:solidFill>
                  <a:srgbClr val="FF0000"/>
                </a:solidFill>
              </a:rPr>
              <a:t>(Ma.24:14).</a:t>
            </a:r>
          </a:p>
        </p:txBody>
      </p:sp>
    </p:spTree>
    <p:extLst>
      <p:ext uri="{BB962C8B-B14F-4D97-AF65-F5344CB8AC3E}">
        <p14:creationId xmlns:p14="http://schemas.microsoft.com/office/powerpoint/2010/main" val="2555946247"/>
      </p:ext>
    </p:extLst>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643459B4-A2A7-405E-BA2B-36747FC3F685}"/>
              </a:ext>
            </a:extLst>
          </p:cNvPr>
          <p:cNvSpPr>
            <a:spLocks noGrp="1"/>
          </p:cNvSpPr>
          <p:nvPr>
            <p:ph idx="1"/>
          </p:nvPr>
        </p:nvSpPr>
        <p:spPr>
          <a:xfrm>
            <a:off x="457200" y="260648"/>
            <a:ext cx="8229600" cy="6336704"/>
          </a:xfrm>
        </p:spPr>
        <p:style>
          <a:lnRef idx="1">
            <a:schemeClr val="dk1"/>
          </a:lnRef>
          <a:fillRef idx="2">
            <a:schemeClr val="dk1"/>
          </a:fillRef>
          <a:effectRef idx="1">
            <a:schemeClr val="dk1"/>
          </a:effectRef>
          <a:fontRef idx="minor">
            <a:schemeClr val="dk1"/>
          </a:fontRef>
        </p:style>
        <p:txBody>
          <a:bodyPr>
            <a:normAutofit fontScale="85000" lnSpcReduction="10000"/>
          </a:bodyPr>
          <a:lstStyle/>
          <a:p>
            <a:pPr marL="0" indent="0" algn="ctr">
              <a:buNone/>
            </a:pPr>
            <a:r>
              <a:rPr lang="es-CO" dirty="0"/>
              <a:t>¿No han encontrado una similitud con las palabras del escritor a los hebreos, porque de acuerdo a las palabras de Jesús para ver a Dios, se necesita limpieza, y perseverancia? </a:t>
            </a:r>
          </a:p>
          <a:p>
            <a:pPr marL="0" indent="0" algn="ctr">
              <a:buNone/>
            </a:pPr>
            <a:r>
              <a:rPr lang="es-CO" dirty="0"/>
              <a:t>Si Jesús dijo bienaventurados los limpios de corazón porque ellos verán a Dios, significa que Dios verá sólo los que se santifican porque para ser limpios de corazón se necesita la santidad, como está escrito: “</a:t>
            </a:r>
            <a:r>
              <a:rPr lang="es-CO" b="1" i="1" dirty="0"/>
              <a:t>limpiémonos de toda contaminación de carne y de espíritu, perfeccionando la santidad en el temor de Dios</a:t>
            </a:r>
            <a:r>
              <a:rPr lang="es-CO" dirty="0"/>
              <a:t>” </a:t>
            </a:r>
            <a:r>
              <a:rPr lang="es-CO" dirty="0">
                <a:solidFill>
                  <a:srgbClr val="FF0000"/>
                </a:solidFill>
              </a:rPr>
              <a:t>(2 Corintios 7:1).</a:t>
            </a:r>
          </a:p>
          <a:p>
            <a:pPr marL="0" indent="0" algn="ctr">
              <a:buNone/>
            </a:pPr>
            <a:r>
              <a:rPr lang="es-CO" dirty="0"/>
              <a:t>Y son los que sirven a Dios los que verán su rostro, como está escrito en Apocalipsis: “</a:t>
            </a:r>
            <a:r>
              <a:rPr lang="es-CO" b="1" i="1" dirty="0"/>
              <a:t>Y no habrá más maldición; y el trono de Dios y del Cordero estará en ella, y sus siervos le servirán, y verán su rostro, y su nombre estará en sus frentes</a:t>
            </a:r>
            <a:r>
              <a:rPr lang="es-CO" dirty="0"/>
              <a:t>” </a:t>
            </a:r>
            <a:r>
              <a:rPr lang="es-CO" dirty="0">
                <a:solidFill>
                  <a:srgbClr val="FF0000"/>
                </a:solidFill>
              </a:rPr>
              <a:t>(Apocalipsis 22:3-4).</a:t>
            </a:r>
          </a:p>
          <a:p>
            <a:endParaRPr lang="es-CO" dirty="0"/>
          </a:p>
        </p:txBody>
      </p:sp>
    </p:spTree>
    <p:extLst>
      <p:ext uri="{BB962C8B-B14F-4D97-AF65-F5344CB8AC3E}">
        <p14:creationId xmlns:p14="http://schemas.microsoft.com/office/powerpoint/2010/main" val="19132747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721DF8AD-F5E3-4F30-8F47-74BBA29C042F}"/>
              </a:ext>
            </a:extLst>
          </p:cNvPr>
          <p:cNvSpPr>
            <a:spLocks noGrp="1"/>
          </p:cNvSpPr>
          <p:nvPr>
            <p:ph idx="1"/>
          </p:nvPr>
        </p:nvSpPr>
        <p:spPr>
          <a:xfrm>
            <a:off x="457200" y="332656"/>
            <a:ext cx="8229600" cy="6192688"/>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fontScale="85000" lnSpcReduction="20000"/>
          </a:bodyPr>
          <a:lstStyle/>
          <a:p>
            <a:pPr marL="0" indent="0" algn="ctr">
              <a:buNone/>
            </a:pPr>
            <a:r>
              <a:rPr lang="es-CO" dirty="0"/>
              <a:t>Por tanto, solamente los limpios de corazón, heredarán el reino de Dios, mientras que los impuros no. </a:t>
            </a:r>
          </a:p>
          <a:p>
            <a:pPr marL="0" indent="0" algn="ctr">
              <a:buNone/>
            </a:pPr>
            <a:r>
              <a:rPr lang="es-CO" dirty="0"/>
              <a:t>Pablo dice a los Gálatas: </a:t>
            </a:r>
          </a:p>
          <a:p>
            <a:pPr marL="0" indent="0" algn="ctr">
              <a:buNone/>
            </a:pPr>
            <a:r>
              <a:rPr lang="es-CO" dirty="0"/>
              <a:t>“</a:t>
            </a:r>
            <a:r>
              <a:rPr lang="es-CO" b="1" i="1" dirty="0"/>
              <a:t>Y manifiestas son las obras de la carne, que son: adulterio, fornicación, inmundicia, lascivia, idolatría, hechicerías, enemistades, pleitos, celos, iras, contiendas, disensiones, herejías, envidias, homicidios, borracheras, orgías, y cosas semejantes a estas; acerca de las cuales os amonesto, como ya os lo he dicho antes, </a:t>
            </a:r>
            <a:r>
              <a:rPr lang="es-CO" b="1" i="1" u="sng" dirty="0"/>
              <a:t>que los que practican tales cosas no heredarán el reino de Dios</a:t>
            </a:r>
            <a:r>
              <a:rPr lang="es-CO" dirty="0"/>
              <a:t>” </a:t>
            </a:r>
            <a:r>
              <a:rPr lang="es-CO" dirty="0">
                <a:solidFill>
                  <a:srgbClr val="FF0000"/>
                </a:solidFill>
              </a:rPr>
              <a:t>(Gálatas 5:19-21). </a:t>
            </a:r>
          </a:p>
          <a:p>
            <a:pPr marL="0" indent="0" algn="ctr">
              <a:buNone/>
            </a:pPr>
            <a:r>
              <a:rPr lang="es-CO" dirty="0"/>
              <a:t>Y a los Efesios escribió: “</a:t>
            </a:r>
            <a:r>
              <a:rPr lang="es-CO" b="1" i="1" dirty="0"/>
              <a:t>Porque sabéis esto, que ningún fornicario, o inmundo, o avaro, que es idólatra, tiene herencia en el reino de Cristo y de Dios</a:t>
            </a:r>
            <a:r>
              <a:rPr lang="es-CO" dirty="0"/>
              <a:t>” </a:t>
            </a:r>
            <a:r>
              <a:rPr lang="es-CO" dirty="0">
                <a:solidFill>
                  <a:srgbClr val="FF0000"/>
                </a:solidFill>
              </a:rPr>
              <a:t>(Efesios 5:5). </a:t>
            </a:r>
          </a:p>
          <a:p>
            <a:pPr marL="0" indent="0" algn="ctr">
              <a:buNone/>
            </a:pPr>
            <a:r>
              <a:rPr lang="es-CO" dirty="0"/>
              <a:t>¿No está suficientemente claro? ¿o les queda alguna duda?</a:t>
            </a:r>
          </a:p>
          <a:p>
            <a:endParaRPr lang="es-CO" dirty="0"/>
          </a:p>
        </p:txBody>
      </p:sp>
    </p:spTree>
    <p:extLst>
      <p:ext uri="{BB962C8B-B14F-4D97-AF65-F5344CB8AC3E}">
        <p14:creationId xmlns:p14="http://schemas.microsoft.com/office/powerpoint/2010/main" val="1354302394"/>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983EB67D-7126-403E-92ED-ECF78734E2EF}"/>
              </a:ext>
            </a:extLst>
          </p:cNvPr>
          <p:cNvSpPr>
            <a:spLocks noGrp="1"/>
          </p:cNvSpPr>
          <p:nvPr>
            <p:ph idx="1"/>
          </p:nvPr>
        </p:nvSpPr>
        <p:spPr>
          <a:xfrm>
            <a:off x="457200" y="476672"/>
            <a:ext cx="8229600" cy="5976664"/>
          </a:xfrm>
          <a:effectLst>
            <a:glow rad="101600">
              <a:schemeClr val="tx1">
                <a:alpha val="6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a:normAutofit/>
          </a:bodyPr>
          <a:lstStyle/>
          <a:p>
            <a:pPr marL="0" indent="0" algn="ctr">
              <a:buNone/>
            </a:pPr>
            <a:r>
              <a:rPr lang="es-CO" dirty="0"/>
              <a:t>Veamos algo más, Es claro que el “</a:t>
            </a:r>
            <a:r>
              <a:rPr lang="es-CO" b="1" i="1" dirty="0"/>
              <a:t>verá a Dios</a:t>
            </a:r>
            <a:r>
              <a:rPr lang="es-CO" dirty="0"/>
              <a:t>” de </a:t>
            </a:r>
            <a:r>
              <a:rPr lang="es-CO" dirty="0">
                <a:solidFill>
                  <a:srgbClr val="FF0000"/>
                </a:solidFill>
              </a:rPr>
              <a:t>Hebreos 12:14 </a:t>
            </a:r>
            <a:r>
              <a:rPr lang="es-CO" dirty="0"/>
              <a:t>significa ver con sus propios ojos al Señor, porque en la Escritura se dice que ningún hombre ha visto jamás a Dios. </a:t>
            </a:r>
          </a:p>
          <a:p>
            <a:pPr marL="0" indent="0" algn="ctr">
              <a:buNone/>
            </a:pPr>
            <a:endParaRPr lang="es-CO" dirty="0"/>
          </a:p>
          <a:p>
            <a:pPr marL="0" indent="0" algn="ctr">
              <a:buNone/>
            </a:pPr>
            <a:r>
              <a:rPr lang="es-CO" dirty="0"/>
              <a:t>Juan dice que “</a:t>
            </a:r>
            <a:r>
              <a:rPr lang="es-CO" b="1" i="1" dirty="0"/>
              <a:t>A Dios nadie le vio jamás</a:t>
            </a:r>
            <a:r>
              <a:rPr lang="es-CO" dirty="0"/>
              <a:t>” </a:t>
            </a:r>
            <a:r>
              <a:rPr lang="es-CO" dirty="0">
                <a:solidFill>
                  <a:srgbClr val="FF0000"/>
                </a:solidFill>
              </a:rPr>
              <a:t>(Juan 1:18)</a:t>
            </a:r>
            <a:r>
              <a:rPr lang="es-CO" dirty="0"/>
              <a:t>, y Pablo dice que “</a:t>
            </a:r>
            <a:r>
              <a:rPr lang="es-CO" b="1" i="1" dirty="0"/>
              <a:t>ninguno hombres ha visto ni puede ver</a:t>
            </a:r>
            <a:r>
              <a:rPr lang="es-CO" dirty="0"/>
              <a:t>” </a:t>
            </a:r>
            <a:r>
              <a:rPr lang="es-CO" dirty="0">
                <a:solidFill>
                  <a:srgbClr val="FF0000"/>
                </a:solidFill>
              </a:rPr>
              <a:t>(1 Timoteo 6:16)</a:t>
            </a:r>
            <a:r>
              <a:rPr lang="es-CO" dirty="0"/>
              <a:t> y esto es porque Dios le dijo a Moisés: “</a:t>
            </a:r>
            <a:r>
              <a:rPr lang="es-CO" b="1" i="1" dirty="0"/>
              <a:t>No podrás ver mi rostro; porque no me verá hombre, y vivirá</a:t>
            </a:r>
            <a:r>
              <a:rPr lang="es-CO" dirty="0"/>
              <a:t>” </a:t>
            </a:r>
            <a:r>
              <a:rPr lang="es-CO" dirty="0">
                <a:solidFill>
                  <a:srgbClr val="FF0000"/>
                </a:solidFill>
              </a:rPr>
              <a:t>(Éxodo 33:20).</a:t>
            </a:r>
          </a:p>
          <a:p>
            <a:endParaRPr lang="es-CO" dirty="0"/>
          </a:p>
        </p:txBody>
      </p:sp>
    </p:spTree>
    <p:extLst>
      <p:ext uri="{BB962C8B-B14F-4D97-AF65-F5344CB8AC3E}">
        <p14:creationId xmlns:p14="http://schemas.microsoft.com/office/powerpoint/2010/main" val="428112878"/>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1BF85FCC-F598-4336-A571-AE5E3ECCC898}"/>
              </a:ext>
            </a:extLst>
          </p:cNvPr>
          <p:cNvSpPr>
            <a:spLocks noGrp="1"/>
          </p:cNvSpPr>
          <p:nvPr>
            <p:ph idx="1"/>
          </p:nvPr>
        </p:nvSpPr>
        <p:spPr>
          <a:xfrm>
            <a:off x="457200" y="620688"/>
            <a:ext cx="8229600" cy="5400600"/>
          </a:xfrm>
        </p:spPr>
        <p:style>
          <a:lnRef idx="1">
            <a:schemeClr val="dk1"/>
          </a:lnRef>
          <a:fillRef idx="2">
            <a:schemeClr val="dk1"/>
          </a:fillRef>
          <a:effectRef idx="1">
            <a:schemeClr val="dk1"/>
          </a:effectRef>
          <a:fontRef idx="minor">
            <a:schemeClr val="dk1"/>
          </a:fontRef>
        </p:style>
        <p:txBody>
          <a:bodyPr/>
          <a:lstStyle/>
          <a:p>
            <a:pPr marL="0" indent="0" algn="ctr">
              <a:buNone/>
            </a:pPr>
            <a:r>
              <a:rPr lang="es-CO" dirty="0"/>
              <a:t>Por lo tanto, la expresión “</a:t>
            </a:r>
            <a:r>
              <a:rPr lang="es-CO" b="1" i="1" dirty="0"/>
              <a:t>sin santidad nadie verá al Señor</a:t>
            </a:r>
            <a:r>
              <a:rPr lang="es-CO" dirty="0"/>
              <a:t>” sólo puede significar que sin santidad nadie verá al Señor después de la muerte. </a:t>
            </a:r>
          </a:p>
          <a:p>
            <a:pPr marL="0" indent="0" algn="ctr">
              <a:buNone/>
            </a:pPr>
            <a:r>
              <a:rPr lang="es-CO" dirty="0"/>
              <a:t>¿Quién dijo estas palabras: “</a:t>
            </a:r>
            <a:r>
              <a:rPr lang="es-CO" b="1" i="1" dirty="0"/>
              <a:t>Y después de deshecha esta mi piel</a:t>
            </a:r>
            <a:r>
              <a:rPr lang="es-CO" dirty="0"/>
              <a:t> – después de la resurrección - </a:t>
            </a:r>
            <a:r>
              <a:rPr lang="es-CO" i="1" dirty="0"/>
              <a:t>en mi carne he de ver a Dios; al cual veré por mí mismo, y mis ojos lo verán, y no otro, aunque mi corazón desfallece dentro de mí</a:t>
            </a:r>
            <a:r>
              <a:rPr lang="es-CO" dirty="0"/>
              <a:t>”? </a:t>
            </a:r>
            <a:r>
              <a:rPr lang="es-CO" dirty="0">
                <a:solidFill>
                  <a:srgbClr val="FF0000"/>
                </a:solidFill>
              </a:rPr>
              <a:t>(Job 19:26-27).</a:t>
            </a:r>
          </a:p>
          <a:p>
            <a:endParaRPr lang="es-CO" dirty="0"/>
          </a:p>
        </p:txBody>
      </p:sp>
    </p:spTree>
    <p:extLst>
      <p:ext uri="{BB962C8B-B14F-4D97-AF65-F5344CB8AC3E}">
        <p14:creationId xmlns:p14="http://schemas.microsoft.com/office/powerpoint/2010/main" val="2777886283"/>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7C2C01B4-FE39-49ED-95F9-FD4006A1871A}"/>
              </a:ext>
            </a:extLst>
          </p:cNvPr>
          <p:cNvSpPr>
            <a:spLocks noGrp="1"/>
          </p:cNvSpPr>
          <p:nvPr>
            <p:ph idx="1"/>
          </p:nvPr>
        </p:nvSpPr>
        <p:spPr>
          <a:xfrm>
            <a:off x="457200" y="260648"/>
            <a:ext cx="8229600" cy="6336704"/>
          </a:xfrm>
          <a:effectLst>
            <a:glow rad="228600">
              <a:schemeClr val="accent1">
                <a:satMod val="175000"/>
                <a:alpha val="40000"/>
              </a:schemeClr>
            </a:glow>
          </a:effectLst>
        </p:spPr>
        <p:style>
          <a:lnRef idx="2">
            <a:schemeClr val="accent1"/>
          </a:lnRef>
          <a:fillRef idx="1">
            <a:schemeClr val="lt1"/>
          </a:fillRef>
          <a:effectRef idx="0">
            <a:schemeClr val="accent1"/>
          </a:effectRef>
          <a:fontRef idx="minor">
            <a:schemeClr val="dk1"/>
          </a:fontRef>
        </p:style>
        <p:txBody>
          <a:bodyPr>
            <a:normAutofit fontScale="85000" lnSpcReduction="20000"/>
          </a:bodyPr>
          <a:lstStyle/>
          <a:p>
            <a:pPr marL="0" indent="0" algn="ctr">
              <a:buNone/>
            </a:pPr>
            <a:r>
              <a:rPr lang="es-CO" dirty="0"/>
              <a:t>Job, acerca del cual Dios testificó: “</a:t>
            </a:r>
            <a:r>
              <a:rPr lang="es-CO" b="1" i="1" dirty="0"/>
              <a:t>no hay otro como él en la tierra, varón perfecto y recto, temeroso de Dios y apartado del mal</a:t>
            </a:r>
            <a:r>
              <a:rPr lang="es-CO" dirty="0"/>
              <a:t>” </a:t>
            </a:r>
            <a:r>
              <a:rPr lang="es-CO" dirty="0">
                <a:solidFill>
                  <a:srgbClr val="FF0000"/>
                </a:solidFill>
              </a:rPr>
              <a:t>(Job 1:8). </a:t>
            </a:r>
          </a:p>
          <a:p>
            <a:pPr marL="0" indent="0" algn="ctr">
              <a:buNone/>
            </a:pPr>
            <a:r>
              <a:rPr lang="es-CO" dirty="0"/>
              <a:t>¿Y quiénes eran los que podían decir: “</a:t>
            </a:r>
            <a:r>
              <a:rPr lang="es-CO" b="1" i="1" dirty="0"/>
              <a:t>confiamos, y más quisiéramos estar ausentes del cuerpo, y presentes al Señor”</a:t>
            </a:r>
            <a:r>
              <a:rPr lang="es-CO" dirty="0"/>
              <a:t>? </a:t>
            </a:r>
            <a:r>
              <a:rPr lang="es-CO" dirty="0">
                <a:solidFill>
                  <a:srgbClr val="FF0000"/>
                </a:solidFill>
              </a:rPr>
              <a:t>(2 Corintios 5:8). </a:t>
            </a:r>
          </a:p>
          <a:p>
            <a:pPr marL="0" indent="0" algn="ctr">
              <a:buNone/>
            </a:pPr>
            <a:r>
              <a:rPr lang="es-CO" dirty="0"/>
              <a:t>Los apóstoles del Señor, que tenían una forma de comportarse “</a:t>
            </a:r>
            <a:r>
              <a:rPr lang="es-CO" b="1" i="1" dirty="0"/>
              <a:t>santa, justa e irreprensible”</a:t>
            </a:r>
          </a:p>
          <a:p>
            <a:pPr marL="0" indent="0" algn="ctr">
              <a:buNone/>
            </a:pPr>
            <a:r>
              <a:rPr lang="es-CO" dirty="0"/>
              <a:t> </a:t>
            </a:r>
            <a:r>
              <a:rPr lang="es-CO" dirty="0">
                <a:solidFill>
                  <a:srgbClr val="FF0000"/>
                </a:solidFill>
              </a:rPr>
              <a:t>(1 Tesalonicenses 2:10).</a:t>
            </a:r>
          </a:p>
          <a:p>
            <a:pPr marL="0" indent="0" algn="ctr">
              <a:buNone/>
            </a:pPr>
            <a:endParaRPr lang="es-CO" dirty="0"/>
          </a:p>
          <a:p>
            <a:pPr marL="0" indent="0" algn="ctr">
              <a:buNone/>
            </a:pPr>
            <a:r>
              <a:rPr lang="es-CO" dirty="0"/>
              <a:t>Así que, hermanos, ninguno de estos falsos maestros os engañe con sus palabras vanas.</a:t>
            </a:r>
          </a:p>
          <a:p>
            <a:pPr marL="0" indent="0">
              <a:buNone/>
            </a:pPr>
            <a:r>
              <a:rPr lang="es-CO" dirty="0"/>
              <a:t>“</a:t>
            </a:r>
            <a:r>
              <a:rPr lang="es-CO" b="1" dirty="0"/>
              <a:t>como hijos obedientes, no os conforméis a los deseos que antes teníais estando en vuestra ignorancia; sino, como aquel que os llamó es santo, sed también vosotros santos en toda vuestra manera de vivir; porque escrito está: Sed santos, porque yo soy santo</a:t>
            </a:r>
            <a:r>
              <a:rPr lang="es-CO" dirty="0"/>
              <a:t>” </a:t>
            </a:r>
            <a:r>
              <a:rPr lang="es-CO" dirty="0">
                <a:solidFill>
                  <a:srgbClr val="FF0000"/>
                </a:solidFill>
              </a:rPr>
              <a:t>(1 Pedro 1:14-16).</a:t>
            </a:r>
          </a:p>
        </p:txBody>
      </p:sp>
    </p:spTree>
    <p:extLst>
      <p:ext uri="{BB962C8B-B14F-4D97-AF65-F5344CB8AC3E}">
        <p14:creationId xmlns:p14="http://schemas.microsoft.com/office/powerpoint/2010/main" val="2109522263"/>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barn(inVertical)">
                                      <p:cBhvr>
                                        <p:cTn id="7" dur="500"/>
                                        <p:tgtEl>
                                          <p:spTgt spid="3">
                                            <p:txEl>
                                              <p:pRg st="5" end="5"/>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6" end="6"/>
                                            </p:txEl>
                                          </p:spTgt>
                                        </p:tgtEl>
                                        <p:attrNameLst>
                                          <p:attrName>style.visibility</p:attrName>
                                        </p:attrNameLst>
                                      </p:cBhvr>
                                      <p:to>
                                        <p:strVal val="visible"/>
                                      </p:to>
                                    </p:set>
                                    <p:animEffect transition="in" filter="barn(inVertical)">
                                      <p:cBhvr>
                                        <p:cTn id="10"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3244AE2E-5059-4622-AAA1-9B7E1E744252}"/>
              </a:ext>
            </a:extLst>
          </p:cNvPr>
          <p:cNvSpPr>
            <a:spLocks noGrp="1"/>
          </p:cNvSpPr>
          <p:nvPr>
            <p:ph idx="1"/>
          </p:nvPr>
        </p:nvSpPr>
        <p:spPr>
          <a:xfrm>
            <a:off x="457200" y="404664"/>
            <a:ext cx="8229600" cy="6192688"/>
          </a:xfr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a:normAutofit fontScale="92500" lnSpcReduction="20000"/>
          </a:bodyPr>
          <a:lstStyle/>
          <a:p>
            <a:pPr marL="0" indent="0" algn="ctr">
              <a:buNone/>
            </a:pPr>
            <a:r>
              <a:rPr lang="es-CO" dirty="0"/>
              <a:t>Co suficiente razón Santiago escribió, cual debe ser nuestra norma de conducta: </a:t>
            </a:r>
          </a:p>
          <a:p>
            <a:pPr marL="0" indent="0" algn="ctr">
              <a:buNone/>
            </a:pPr>
            <a:r>
              <a:rPr lang="es-CO" dirty="0"/>
              <a:t>“</a:t>
            </a:r>
            <a:r>
              <a:rPr lang="es-CO" b="1" i="1" dirty="0"/>
              <a:t>Porque cualquiera que guardare toda la ley, pero ofendiere en un punto, se hace culpable de todos. 11 Porque el que dijo: No cometerás adulterio, también ha dicho: No matarás. Ahora bien, si no cometes adulterio, pero matas, ya te has hecho transgresor de la ley. 12 Así hablad, y así haced, como los que habéis de ser juzgados por la ley de la libertad”</a:t>
            </a:r>
            <a:r>
              <a:rPr lang="es-CO" dirty="0"/>
              <a:t> </a:t>
            </a:r>
          </a:p>
          <a:p>
            <a:pPr marL="0" indent="0" algn="ctr">
              <a:buNone/>
            </a:pPr>
            <a:r>
              <a:rPr lang="es-CO" dirty="0">
                <a:solidFill>
                  <a:srgbClr val="FF0000"/>
                </a:solidFill>
              </a:rPr>
              <a:t>(Santiago 2:10-12).</a:t>
            </a:r>
          </a:p>
          <a:p>
            <a:pPr marL="0" indent="0" algn="ctr">
              <a:buNone/>
            </a:pPr>
            <a:r>
              <a:rPr lang="es-CO" dirty="0"/>
              <a:t>En conclusión: </a:t>
            </a:r>
          </a:p>
          <a:p>
            <a:pPr marL="0" indent="0" algn="ctr">
              <a:buNone/>
            </a:pPr>
            <a:r>
              <a:rPr lang="es-CO" sz="3900" b="1" dirty="0"/>
              <a:t>Quedamos plenamente advertidos.</a:t>
            </a:r>
            <a:endParaRPr lang="es-CO" b="1" dirty="0"/>
          </a:p>
          <a:p>
            <a:pPr marL="0" indent="0" algn="ctr">
              <a:buNone/>
            </a:pPr>
            <a:r>
              <a:rPr lang="es-CO" b="1" dirty="0"/>
              <a:t>EL QUE TIENE OÍDOS PARA OÍR, OIGA.</a:t>
            </a:r>
          </a:p>
          <a:p>
            <a:endParaRPr lang="es-CO" dirty="0"/>
          </a:p>
        </p:txBody>
      </p:sp>
    </p:spTree>
    <p:extLst>
      <p:ext uri="{BB962C8B-B14F-4D97-AF65-F5344CB8AC3E}">
        <p14:creationId xmlns:p14="http://schemas.microsoft.com/office/powerpoint/2010/main" val="29313656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4A99446-8C71-4905-A56A-7D7CF32224AA}"/>
              </a:ext>
            </a:extLst>
          </p:cNvPr>
          <p:cNvSpPr>
            <a:spLocks noGrp="1"/>
          </p:cNvSpPr>
          <p:nvPr>
            <p:ph type="title"/>
          </p:nvPr>
        </p:nvSpPr>
        <p:spPr>
          <a:xfrm>
            <a:off x="457200" y="274638"/>
            <a:ext cx="8229600" cy="1354162"/>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fontScale="90000"/>
          </a:bodyPr>
          <a:lstStyle/>
          <a:p>
            <a:r>
              <a:rPr lang="es-CO" sz="4900" b="1" i="1" dirty="0">
                <a:solidFill>
                  <a:srgbClr val="FF0000"/>
                </a:solidFill>
              </a:rPr>
              <a:t>Recuerda:</a:t>
            </a:r>
            <a:br>
              <a:rPr lang="es-CO" dirty="0"/>
            </a:br>
            <a:r>
              <a:rPr lang="es-CO" b="1" i="1" dirty="0"/>
              <a:t>Quedamos plenamente advertidos.</a:t>
            </a:r>
          </a:p>
        </p:txBody>
      </p:sp>
      <p:sp>
        <p:nvSpPr>
          <p:cNvPr id="3" name="Marcador de contenido 2">
            <a:extLst>
              <a:ext uri="{FF2B5EF4-FFF2-40B4-BE49-F238E27FC236}">
                <a16:creationId xmlns:a16="http://schemas.microsoft.com/office/drawing/2014/main" id="{81E398D1-9ECB-4A76-8CAD-3C3775D21E07}"/>
              </a:ext>
            </a:extLst>
          </p:cNvPr>
          <p:cNvSpPr>
            <a:spLocks noGrp="1"/>
          </p:cNvSpPr>
          <p:nvPr>
            <p:ph idx="1"/>
          </p:nvPr>
        </p:nvSpPr>
        <p:spPr>
          <a:xfrm>
            <a:off x="457200" y="5157192"/>
            <a:ext cx="8229600" cy="1296144"/>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a:bodyPr>
          <a:lstStyle/>
          <a:p>
            <a:pPr marL="0" indent="0" algn="ctr">
              <a:buNone/>
            </a:pPr>
            <a:r>
              <a:rPr lang="es-CO" b="1" dirty="0"/>
              <a:t>EL QUE TIENE OÍDOS PARA OÍR, OIGA.</a:t>
            </a:r>
          </a:p>
          <a:p>
            <a:pPr marL="0" indent="0" algn="ctr">
              <a:buNone/>
            </a:pPr>
            <a:r>
              <a:rPr lang="es-CO" sz="3600" b="1" dirty="0">
                <a:solidFill>
                  <a:srgbClr val="FF0000"/>
                </a:solidFill>
              </a:rPr>
              <a:t>(Ver Ap.22:14,15).</a:t>
            </a:r>
          </a:p>
        </p:txBody>
      </p:sp>
      <p:pic>
        <p:nvPicPr>
          <p:cNvPr id="6" name="Imagen 5">
            <a:extLst>
              <a:ext uri="{FF2B5EF4-FFF2-40B4-BE49-F238E27FC236}">
                <a16:creationId xmlns:a16="http://schemas.microsoft.com/office/drawing/2014/main" id="{DDD721BE-67D8-4B96-80B0-5EC5AF5AFB8E}"/>
              </a:ext>
            </a:extLst>
          </p:cNvPr>
          <p:cNvPicPr>
            <a:picLocks noChangeAspect="1"/>
          </p:cNvPicPr>
          <p:nvPr/>
        </p:nvPicPr>
        <p:blipFill>
          <a:blip r:embed="rId2"/>
          <a:stretch>
            <a:fillRect/>
          </a:stretch>
        </p:blipFill>
        <p:spPr>
          <a:xfrm>
            <a:off x="4860032" y="1772816"/>
            <a:ext cx="3826768" cy="3052052"/>
          </a:xfrm>
          <a:prstGeom prst="rect">
            <a:avLst/>
          </a:prstGeom>
        </p:spPr>
      </p:pic>
      <p:pic>
        <p:nvPicPr>
          <p:cNvPr id="7" name="Imagen 6">
            <a:extLst>
              <a:ext uri="{FF2B5EF4-FFF2-40B4-BE49-F238E27FC236}">
                <a16:creationId xmlns:a16="http://schemas.microsoft.com/office/drawing/2014/main" id="{A9F9EFCF-0345-429C-94B6-E1A72CB02D71}"/>
              </a:ext>
            </a:extLst>
          </p:cNvPr>
          <p:cNvPicPr>
            <a:picLocks noChangeAspect="1"/>
          </p:cNvPicPr>
          <p:nvPr/>
        </p:nvPicPr>
        <p:blipFill>
          <a:blip r:embed="rId3"/>
          <a:stretch>
            <a:fillRect/>
          </a:stretch>
        </p:blipFill>
        <p:spPr>
          <a:xfrm>
            <a:off x="457200" y="1772816"/>
            <a:ext cx="4258816" cy="3052052"/>
          </a:xfrm>
          <a:prstGeom prst="rect">
            <a:avLst/>
          </a:prstGeom>
        </p:spPr>
      </p:pic>
    </p:spTree>
    <p:extLst>
      <p:ext uri="{BB962C8B-B14F-4D97-AF65-F5344CB8AC3E}">
        <p14:creationId xmlns:p14="http://schemas.microsoft.com/office/powerpoint/2010/main" val="19577242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529</TotalTime>
  <Words>4197</Words>
  <Application>Microsoft Office PowerPoint</Application>
  <PresentationFormat>Presentación en pantalla (4:3)</PresentationFormat>
  <Paragraphs>132</Paragraphs>
  <Slides>33</Slides>
  <Notes>0</Notes>
  <HiddenSlides>0</HiddenSlides>
  <MMClips>0</MMClips>
  <ScaleCrop>false</ScaleCrop>
  <HeadingPairs>
    <vt:vector size="6" baseType="variant">
      <vt:variant>
        <vt:lpstr>Fuentes usadas</vt:lpstr>
      </vt:variant>
      <vt:variant>
        <vt:i4>2</vt:i4>
      </vt:variant>
      <vt:variant>
        <vt:lpstr>Tema</vt:lpstr>
      </vt:variant>
      <vt:variant>
        <vt:i4>1</vt:i4>
      </vt:variant>
      <vt:variant>
        <vt:lpstr>Títulos de diapositiva</vt:lpstr>
      </vt:variant>
      <vt:variant>
        <vt:i4>33</vt:i4>
      </vt:variant>
    </vt:vector>
  </HeadingPairs>
  <TitlesOfParts>
    <vt:vector size="36" baseType="lpstr">
      <vt:lpstr>Arial</vt:lpstr>
      <vt:lpstr>Calibri</vt:lpstr>
      <vt:lpstr>Tema de Office</vt:lpstr>
      <vt:lpstr>SIN SANTIDAD NADIE VERÁ AL SEÑOR</vt:lpstr>
      <vt:lpstr>Está escrito que sin santidad nadie verá al Señor</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¿Qué quiere decir, Dios es fuego consumidor?</vt:lpstr>
      <vt:lpstr>Presentación de PowerPoint</vt:lpstr>
      <vt:lpstr>Cuando Dios te invita, aprovéchala, quizá, Solo haya esa oportunidad</vt:lpstr>
      <vt:lpstr>Presentación de PowerPoint</vt:lpstr>
      <vt:lpstr>Presentación de PowerPoint</vt:lpstr>
      <vt:lpstr>Presentación de PowerPoint</vt:lpstr>
      <vt:lpstr>Pablo dice: ¡Esto no debe suceder!</vt:lpstr>
      <vt:lpstr>Presentación de PowerPoint</vt:lpstr>
      <vt:lpstr>Presentación de PowerPoint</vt:lpstr>
      <vt:lpstr>Presentación de PowerPoint</vt:lpstr>
      <vt:lpstr>Pecados que ocasionaron la destrucción de Sodoma y Gomorra.</vt:lpstr>
      <vt:lpstr>Presentación de PowerPoint</vt:lpstr>
      <vt:lpstr>Presentación de PowerPoint</vt:lpstr>
      <vt:lpstr>Presentación de PowerPoint</vt:lpstr>
      <vt:lpstr>Presentación de PowerPoint</vt:lpstr>
      <vt:lpstr>Porque si pecáremos voluntariamente después de haber recibido el conocimiento de la verdad, ya no queda más sacrificio por los pecados, sino una horrenda expectación de juicio, y de hervor de fuego que ha de devorar a los adversarios.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Recuerda: Quedamos plenamente advertidos.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SIN SANTIDAD NADIE VERÁ AL SEÑOR</dc:title>
  <dc:creator>FAMILIA FIERRO CH</dc:creator>
  <cp:lastModifiedBy>Usuario</cp:lastModifiedBy>
  <cp:revision>106</cp:revision>
  <dcterms:created xsi:type="dcterms:W3CDTF">2014-02-11T21:12:22Z</dcterms:created>
  <dcterms:modified xsi:type="dcterms:W3CDTF">2017-06-04T22:28:44Z</dcterms:modified>
</cp:coreProperties>
</file>